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8580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" roundtripDataSignature="AMtx7mjgab7GgB64nj/c23SLndzfmg0b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31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customschemas.google.com/relationships/presentationmetadata" Target="metadata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696913"/>
            <a:ext cx="24638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791" y="4415764"/>
            <a:ext cx="5486379" cy="41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 txBox="1">
            <a:spLocks noGrp="1"/>
          </p:cNvSpPr>
          <p:nvPr>
            <p:ph type="body" idx="1"/>
          </p:nvPr>
        </p:nvSpPr>
        <p:spPr>
          <a:xfrm>
            <a:off x="685791" y="4415764"/>
            <a:ext cx="5486379" cy="41833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696913"/>
            <a:ext cx="24638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>
          <a:extLst>
            <a:ext uri="{FF2B5EF4-FFF2-40B4-BE49-F238E27FC236}">
              <a16:creationId xmlns:a16="http://schemas.microsoft.com/office/drawing/2014/main" id="{61FBFAD6-A914-8430-4E92-316BEBCB4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>
            <a:extLst>
              <a:ext uri="{FF2B5EF4-FFF2-40B4-BE49-F238E27FC236}">
                <a16:creationId xmlns:a16="http://schemas.microsoft.com/office/drawing/2014/main" id="{1D80BDF0-712A-6B54-7A23-CDF51053D48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791" y="4415764"/>
            <a:ext cx="5486379" cy="41833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77;p1:notes">
            <a:extLst>
              <a:ext uri="{FF2B5EF4-FFF2-40B4-BE49-F238E27FC236}">
                <a16:creationId xmlns:a16="http://schemas.microsoft.com/office/drawing/2014/main" id="{852A25EF-0785-DA47-21B9-B5FF12C7E5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696913"/>
            <a:ext cx="24638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2935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titolo">
  <p:cSld name="1_Diapositiva titol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519113" y="569913"/>
            <a:ext cx="6521450" cy="206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body" idx="1"/>
          </p:nvPr>
        </p:nvSpPr>
        <p:spPr>
          <a:xfrm rot="5400000">
            <a:off x="388145" y="2977357"/>
            <a:ext cx="6783387" cy="652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dt" idx="10"/>
          </p:nvPr>
        </p:nvSpPr>
        <p:spPr>
          <a:xfrm>
            <a:off x="519113" y="9909175"/>
            <a:ext cx="1701800" cy="569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ftr" idx="11"/>
          </p:nvPr>
        </p:nvSpPr>
        <p:spPr>
          <a:xfrm>
            <a:off x="2503488" y="9909175"/>
            <a:ext cx="2552700" cy="569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ldNum" idx="12"/>
          </p:nvPr>
        </p:nvSpPr>
        <p:spPr>
          <a:xfrm>
            <a:off x="5338763" y="9909175"/>
            <a:ext cx="1701800" cy="569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519113" y="569913"/>
            <a:ext cx="6521450" cy="206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519113" y="2846388"/>
            <a:ext cx="6521450" cy="678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dt" idx="10"/>
          </p:nvPr>
        </p:nvSpPr>
        <p:spPr>
          <a:xfrm>
            <a:off x="519113" y="9909175"/>
            <a:ext cx="1701800" cy="569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ftr" idx="11"/>
          </p:nvPr>
        </p:nvSpPr>
        <p:spPr>
          <a:xfrm>
            <a:off x="2503488" y="9909175"/>
            <a:ext cx="2552700" cy="569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5338763" y="9909175"/>
            <a:ext cx="1701800" cy="569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515938" y="2665413"/>
            <a:ext cx="6519862" cy="444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515938" y="7154863"/>
            <a:ext cx="6519862" cy="2338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dt" idx="10"/>
          </p:nvPr>
        </p:nvSpPr>
        <p:spPr>
          <a:xfrm>
            <a:off x="519113" y="9909175"/>
            <a:ext cx="1701800" cy="569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ftr" idx="11"/>
          </p:nvPr>
        </p:nvSpPr>
        <p:spPr>
          <a:xfrm>
            <a:off x="2503488" y="9909175"/>
            <a:ext cx="2552700" cy="569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5338763" y="9909175"/>
            <a:ext cx="1701800" cy="569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519113" y="569913"/>
            <a:ext cx="6521450" cy="206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519113" y="2846388"/>
            <a:ext cx="3184525" cy="678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2"/>
          </p:nvPr>
        </p:nvSpPr>
        <p:spPr>
          <a:xfrm>
            <a:off x="3856038" y="2846388"/>
            <a:ext cx="3184525" cy="678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dt" idx="10"/>
          </p:nvPr>
        </p:nvSpPr>
        <p:spPr>
          <a:xfrm>
            <a:off x="519113" y="9909175"/>
            <a:ext cx="1701800" cy="569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ftr" idx="11"/>
          </p:nvPr>
        </p:nvSpPr>
        <p:spPr>
          <a:xfrm>
            <a:off x="2503488" y="9909175"/>
            <a:ext cx="2552700" cy="569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5338763" y="9909175"/>
            <a:ext cx="1701800" cy="569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520700" y="569913"/>
            <a:ext cx="6519863" cy="206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1"/>
          </p:nvPr>
        </p:nvSpPr>
        <p:spPr>
          <a:xfrm>
            <a:off x="520700" y="2620963"/>
            <a:ext cx="3198813" cy="1284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2"/>
          </p:nvPr>
        </p:nvSpPr>
        <p:spPr>
          <a:xfrm>
            <a:off x="520700" y="3905250"/>
            <a:ext cx="3198813" cy="574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3"/>
          </p:nvPr>
        </p:nvSpPr>
        <p:spPr>
          <a:xfrm>
            <a:off x="3827463" y="2620963"/>
            <a:ext cx="3213100" cy="1284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4"/>
          </p:nvPr>
        </p:nvSpPr>
        <p:spPr>
          <a:xfrm>
            <a:off x="3827463" y="3905250"/>
            <a:ext cx="3213100" cy="574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dt" idx="10"/>
          </p:nvPr>
        </p:nvSpPr>
        <p:spPr>
          <a:xfrm>
            <a:off x="519113" y="9909175"/>
            <a:ext cx="1701800" cy="569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ftr" idx="11"/>
          </p:nvPr>
        </p:nvSpPr>
        <p:spPr>
          <a:xfrm>
            <a:off x="2503488" y="9909175"/>
            <a:ext cx="2552700" cy="569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5338763" y="9909175"/>
            <a:ext cx="1701800" cy="569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519113" y="569913"/>
            <a:ext cx="6521450" cy="206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dt" idx="10"/>
          </p:nvPr>
        </p:nvSpPr>
        <p:spPr>
          <a:xfrm>
            <a:off x="519113" y="9909175"/>
            <a:ext cx="1701800" cy="569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ftr" idx="11"/>
          </p:nvPr>
        </p:nvSpPr>
        <p:spPr>
          <a:xfrm>
            <a:off x="2503488" y="9909175"/>
            <a:ext cx="2552700" cy="569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ldNum" idx="12"/>
          </p:nvPr>
        </p:nvSpPr>
        <p:spPr>
          <a:xfrm>
            <a:off x="5338763" y="9909175"/>
            <a:ext cx="1701800" cy="569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>
            <a:spLocks noGrp="1"/>
          </p:cNvSpPr>
          <p:nvPr>
            <p:ph type="dt" idx="10"/>
          </p:nvPr>
        </p:nvSpPr>
        <p:spPr>
          <a:xfrm>
            <a:off x="519113" y="9909175"/>
            <a:ext cx="1701800" cy="569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ftr" idx="11"/>
          </p:nvPr>
        </p:nvSpPr>
        <p:spPr>
          <a:xfrm>
            <a:off x="2503488" y="9909175"/>
            <a:ext cx="2552700" cy="569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5338763" y="9909175"/>
            <a:ext cx="1701800" cy="569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520700" y="712788"/>
            <a:ext cx="2438400" cy="249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3213100" y="1539875"/>
            <a:ext cx="3827463" cy="7597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2"/>
          </p:nvPr>
        </p:nvSpPr>
        <p:spPr>
          <a:xfrm>
            <a:off x="520700" y="3208338"/>
            <a:ext cx="2438400" cy="594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dt" idx="10"/>
          </p:nvPr>
        </p:nvSpPr>
        <p:spPr>
          <a:xfrm>
            <a:off x="519113" y="9909175"/>
            <a:ext cx="1701800" cy="569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ftr" idx="11"/>
          </p:nvPr>
        </p:nvSpPr>
        <p:spPr>
          <a:xfrm>
            <a:off x="2503488" y="9909175"/>
            <a:ext cx="2552700" cy="569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5338763" y="9909175"/>
            <a:ext cx="1701800" cy="569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title"/>
          </p:nvPr>
        </p:nvSpPr>
        <p:spPr>
          <a:xfrm>
            <a:off x="520700" y="712788"/>
            <a:ext cx="2438400" cy="249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>
            <a:spLocks noGrp="1"/>
          </p:cNvSpPr>
          <p:nvPr>
            <p:ph type="pic" idx="2"/>
          </p:nvPr>
        </p:nvSpPr>
        <p:spPr>
          <a:xfrm>
            <a:off x="3213100" y="1539875"/>
            <a:ext cx="3827463" cy="7597775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2"/>
          <p:cNvSpPr txBox="1">
            <a:spLocks noGrp="1"/>
          </p:cNvSpPr>
          <p:nvPr>
            <p:ph type="body" idx="1"/>
          </p:nvPr>
        </p:nvSpPr>
        <p:spPr>
          <a:xfrm>
            <a:off x="520700" y="3208338"/>
            <a:ext cx="2438400" cy="594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dt" idx="10"/>
          </p:nvPr>
        </p:nvSpPr>
        <p:spPr>
          <a:xfrm>
            <a:off x="519113" y="9909175"/>
            <a:ext cx="1701800" cy="569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ftr" idx="11"/>
          </p:nvPr>
        </p:nvSpPr>
        <p:spPr>
          <a:xfrm>
            <a:off x="2503488" y="9909175"/>
            <a:ext cx="2552700" cy="569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5338763" y="9909175"/>
            <a:ext cx="1701800" cy="569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519113" y="569913"/>
            <a:ext cx="6521450" cy="206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519113" y="2846388"/>
            <a:ext cx="6521450" cy="678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519113" y="9909175"/>
            <a:ext cx="1701800" cy="569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2503488" y="9909175"/>
            <a:ext cx="2552700" cy="569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5338763" y="9909175"/>
            <a:ext cx="1701800" cy="569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amcom.bz.it/it/novit%C3%A0/eventi/la-sostenibilit%C3%A0-che-fa-crescere" TargetMode="External"/><Relationship Id="rId13" Type="http://schemas.openxmlformats.org/officeDocument/2006/relationships/image" Target="../media/image9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jpe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hyperlink" Target="mailto:caterina.sperandio@camcom.bz.it" TargetMode="External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"/>
          <p:cNvSpPr txBox="1"/>
          <p:nvPr/>
        </p:nvSpPr>
        <p:spPr>
          <a:xfrm>
            <a:off x="686086" y="4250878"/>
            <a:ext cx="6791739" cy="354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it-IT" sz="18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La sostenibilità che fa crescere.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Strumenti e reti per imprese femminili</a:t>
            </a:r>
            <a:br>
              <a:rPr lang="it-IT" sz="18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it-IT" sz="1800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" name="Google Shape;8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30" y="958027"/>
            <a:ext cx="7556500" cy="31369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"/>
          <p:cNvSpPr txBox="1"/>
          <p:nvPr/>
        </p:nvSpPr>
        <p:spPr>
          <a:xfrm>
            <a:off x="3617332" y="2311844"/>
            <a:ext cx="1322714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1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GIUGNO</a:t>
            </a:r>
            <a:endParaRPr lang="it-IT" dirty="0"/>
          </a:p>
        </p:txBody>
      </p:sp>
      <p:sp>
        <p:nvSpPr>
          <p:cNvPr id="84" name="Google Shape;84;p1"/>
          <p:cNvSpPr txBox="1"/>
          <p:nvPr/>
        </p:nvSpPr>
        <p:spPr>
          <a:xfrm>
            <a:off x="3537341" y="2617487"/>
            <a:ext cx="145498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BOLZANO</a:t>
            </a:r>
            <a:endParaRPr lang="it-IT" dirty="0"/>
          </a:p>
        </p:txBody>
      </p:sp>
      <p:sp>
        <p:nvSpPr>
          <p:cNvPr id="85" name="Google Shape;85;p1"/>
          <p:cNvSpPr txBox="1"/>
          <p:nvPr/>
        </p:nvSpPr>
        <p:spPr>
          <a:xfrm>
            <a:off x="3523280" y="1524624"/>
            <a:ext cx="145498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0" dirty="0">
                <a:solidFill>
                  <a:srgbClr val="C82064"/>
                </a:solidFill>
                <a:latin typeface="Calibri"/>
                <a:ea typeface="Calibri"/>
                <a:cs typeface="Calibri"/>
                <a:sym typeface="Calibri"/>
              </a:rPr>
              <a:t>30</a:t>
            </a:r>
            <a:endParaRPr dirty="0"/>
          </a:p>
        </p:txBody>
      </p:sp>
      <p:grpSp>
        <p:nvGrpSpPr>
          <p:cNvPr id="86" name="Google Shape;86;p1"/>
          <p:cNvGrpSpPr/>
          <p:nvPr/>
        </p:nvGrpSpPr>
        <p:grpSpPr>
          <a:xfrm>
            <a:off x="348108" y="155962"/>
            <a:ext cx="5435023" cy="602539"/>
            <a:chOff x="348108" y="155962"/>
            <a:chExt cx="5435023" cy="602539"/>
          </a:xfrm>
        </p:grpSpPr>
        <p:grpSp>
          <p:nvGrpSpPr>
            <p:cNvPr id="87" name="Google Shape;87;p1"/>
            <p:cNvGrpSpPr/>
            <p:nvPr/>
          </p:nvGrpSpPr>
          <p:grpSpPr>
            <a:xfrm>
              <a:off x="348108" y="155962"/>
              <a:ext cx="3950905" cy="602539"/>
              <a:chOff x="348108" y="155962"/>
              <a:chExt cx="3950905" cy="602539"/>
            </a:xfrm>
          </p:grpSpPr>
          <p:pic>
            <p:nvPicPr>
              <p:cNvPr id="88" name="Google Shape;88;p1" descr="Immagine che contiene Carattere, schermata, Elementi grafici, grafica&#10;&#10;Descrizione generata automaticamente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3543013" y="155962"/>
                <a:ext cx="756000" cy="60253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9" name="Google Shape;89;p1" descr="Immagine che contiene testo, Carattere, logo, Elementi grafici&#10;&#10;Descrizione generata automaticamente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940852" y="290559"/>
                <a:ext cx="1325156" cy="36304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0" name="Google Shape;90;p1" descr="Immagine che contiene schermata, testo, Carattere, Blu elettrico&#10;&#10;Descrizione generata automaticamente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348108" y="277201"/>
                <a:ext cx="1472470" cy="36852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91" name="Google Shape;91;p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576018" y="329204"/>
              <a:ext cx="1207113" cy="25605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Google Shape;92;p1" descr="Immagine che contiene testo, Elementi grafici, design, schermata&#10;&#10;Descrizione generata automaticamente">
            <a:extLst>
              <a:ext uri="{FF2B5EF4-FFF2-40B4-BE49-F238E27FC236}">
                <a16:creationId xmlns:a16="http://schemas.microsoft.com/office/drawing/2014/main" id="{B179DE48-F1CA-66CD-A2E2-A73CF07327A2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91099" y="9882528"/>
            <a:ext cx="495620" cy="44294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80;p1">
            <a:extLst>
              <a:ext uri="{FF2B5EF4-FFF2-40B4-BE49-F238E27FC236}">
                <a16:creationId xmlns:a16="http://schemas.microsoft.com/office/drawing/2014/main" id="{9D067EA7-8D65-A08B-D128-10658FC3A3B6}"/>
              </a:ext>
            </a:extLst>
          </p:cNvPr>
          <p:cNvSpPr txBox="1"/>
          <p:nvPr/>
        </p:nvSpPr>
        <p:spPr>
          <a:xfrm>
            <a:off x="717533" y="4609138"/>
            <a:ext cx="6460120" cy="228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30 giugno 2026, ore 9.30 - Camera di commercio di Bolzano, via Alto Adige 60 3° piano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1200" b="1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1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1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1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1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1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1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1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1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1000" dirty="0"/>
          </a:p>
        </p:txBody>
      </p:sp>
      <p:sp>
        <p:nvSpPr>
          <p:cNvPr id="8" name="Google Shape;81;p1">
            <a:extLst>
              <a:ext uri="{FF2B5EF4-FFF2-40B4-BE49-F238E27FC236}">
                <a16:creationId xmlns:a16="http://schemas.microsoft.com/office/drawing/2014/main" id="{AEBD1072-9EB5-5AE4-5660-B0367C11F5E0}"/>
              </a:ext>
            </a:extLst>
          </p:cNvPr>
          <p:cNvSpPr txBox="1"/>
          <p:nvPr/>
        </p:nvSpPr>
        <p:spPr>
          <a:xfrm>
            <a:off x="676454" y="5070733"/>
            <a:ext cx="6791740" cy="4616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ts val="15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it-IT" sz="1150" b="1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ore 9.00  </a:t>
            </a:r>
            <a:br>
              <a:rPr lang="it-IT" sz="1150" b="1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it-IT" sz="1150" b="1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Arrivo e registrazione dei partecipanti</a:t>
            </a:r>
            <a:br>
              <a:rPr lang="it-IT" sz="1150" b="1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it-IT" sz="1150" b="1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welcome coffee e networking informale</a:t>
            </a:r>
          </a:p>
          <a:p>
            <a:pPr marL="0" marR="0" lvl="0" indent="0" algn="l" rtl="0">
              <a:lnSpc>
                <a:spcPts val="15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it-IT" sz="1150" b="1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ore 9.30 Saluti istituzionali </a:t>
            </a:r>
            <a:br>
              <a:rPr lang="it-IT" sz="1150" b="1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it-IT" sz="1150" b="1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Michl Ebner</a:t>
            </a:r>
            <a:r>
              <a:rPr lang="it-IT" sz="1150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, Presidente della Camera di commercio di Bolzano</a:t>
            </a:r>
            <a:br>
              <a:rPr lang="it-IT" sz="1150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it-IT" sz="1150" b="1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Annemarie </a:t>
            </a:r>
            <a:r>
              <a:rPr lang="it-IT" sz="1150" b="1" dirty="0" err="1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Kaser</a:t>
            </a:r>
            <a:r>
              <a:rPr lang="it-IT" sz="1150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, Presidente del Comitato IF di Bolzano</a:t>
            </a:r>
            <a:br>
              <a:rPr lang="it-IT" sz="1150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it-IT" sz="1150" b="1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Helga </a:t>
            </a:r>
            <a:r>
              <a:rPr lang="it-IT" sz="1150" b="1" dirty="0" err="1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Caldonazzi</a:t>
            </a:r>
            <a:r>
              <a:rPr lang="it-IT" sz="1150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, Presidente del Comitato IF di Trento</a:t>
            </a:r>
          </a:p>
          <a:p>
            <a:pPr marL="0" marR="0" lvl="0" indent="0" algn="l" rtl="0">
              <a:lnSpc>
                <a:spcPts val="15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it-IT" sz="1150" b="1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ore 9.45 Relazioni tecniche </a:t>
            </a:r>
            <a:br>
              <a:rPr lang="it-IT" sz="1150" b="1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it-IT" sz="1150" b="1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Valorizzare la sostenibilità: le opportunità di rendicontazione per le imprese femminili (in lingua tedesca)</a:t>
            </a:r>
            <a:b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150" b="1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Sarah Russo</a:t>
            </a:r>
            <a:r>
              <a:rPr lang="it-IT" sz="1150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Assistant Professor presso l’Alliance Manchester Business School – The University of Manchester e membro esterno del Centro di Competenza della Sostenibilità della Libera Università di Bolzano</a:t>
            </a:r>
          </a:p>
          <a:p>
            <a:pPr marL="0" marR="0" lvl="0" indent="0" algn="l" rtl="0">
              <a:lnSpc>
                <a:spcPts val="15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it-IT" sz="1150" b="1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Crescere con valore: perché le donne sono protagoniste della sostenibilità d'impresa </a:t>
            </a:r>
            <a:br>
              <a:rPr lang="it-IT" sz="1150" b="1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150" b="1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Mara Rinner</a:t>
            </a:r>
            <a:r>
              <a:rPr lang="it-IT" sz="1150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Imprenditrice e consulente aziendale sui temi dell'inclusione, sostenibilità, parità di genere e benessere organizzativo</a:t>
            </a:r>
            <a:br>
              <a:rPr lang="it-IT" sz="1150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it-IT" sz="1150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150" b="1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ore 10.20</a:t>
            </a:r>
            <a:br>
              <a:rPr lang="it-IT" sz="1150" b="1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150" b="1" dirty="0" err="1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WomenESEPack</a:t>
            </a:r>
            <a:r>
              <a:rPr lang="it-IT" sz="1150" b="1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i primi passi verso la sostenibilità</a:t>
            </a:r>
            <a:br>
              <a:rPr lang="it-IT" sz="1150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150" b="1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Caterina Sperandio</a:t>
            </a:r>
            <a:r>
              <a:rPr lang="it-IT" sz="1150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EU Project Manager presso la Camera di commercio di Bolzano</a:t>
            </a:r>
            <a:br>
              <a:rPr lang="it-IT" sz="1150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it-IT" sz="1150" dirty="0">
              <a:solidFill>
                <a:srgbClr val="26262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ts val="1500"/>
              </a:lnSpc>
              <a:spcBef>
                <a:spcPts val="0"/>
              </a:spcBef>
              <a:spcAft>
                <a:spcPts val="900"/>
              </a:spcAft>
              <a:buNone/>
            </a:pPr>
            <a:br>
              <a:rPr lang="it-IT" sz="1150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it-IT" sz="1150" b="1" dirty="0">
              <a:solidFill>
                <a:srgbClr val="26262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424AFCA-75C5-9ECB-6F0A-992DA2ABBF0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84" y="9794696"/>
            <a:ext cx="1160483" cy="549812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06A6FBCD-3875-661C-86A6-8B684C522C0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485" y="9732633"/>
            <a:ext cx="1160483" cy="652926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7475349B-D4AB-17C1-9A1E-248D871EA0C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55" y="9687382"/>
            <a:ext cx="1695170" cy="624736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797170D2-0852-F7C0-814A-0E3FF1D385EF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2" t="6692" r="22737" b="9449"/>
          <a:stretch>
            <a:fillRect/>
          </a:stretch>
        </p:blipFill>
        <p:spPr>
          <a:xfrm>
            <a:off x="5186765" y="9813018"/>
            <a:ext cx="596366" cy="5314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>
          <a:extLst>
            <a:ext uri="{FF2B5EF4-FFF2-40B4-BE49-F238E27FC236}">
              <a16:creationId xmlns:a16="http://schemas.microsoft.com/office/drawing/2014/main" id="{E09642AB-6F8C-C2C7-8BFD-688A7209A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">
            <a:extLst>
              <a:ext uri="{FF2B5EF4-FFF2-40B4-BE49-F238E27FC236}">
                <a16:creationId xmlns:a16="http://schemas.microsoft.com/office/drawing/2014/main" id="{4F271829-CF52-33F8-C8DC-38784F2AC8F5}"/>
              </a:ext>
            </a:extLst>
          </p:cNvPr>
          <p:cNvSpPr txBox="1"/>
          <p:nvPr/>
        </p:nvSpPr>
        <p:spPr>
          <a:xfrm>
            <a:off x="686086" y="4222748"/>
            <a:ext cx="6791739" cy="354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it-IT" sz="18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La sostenibilità che fa crescere.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Strumenti e reti per imprese femminili</a:t>
            </a:r>
            <a:br>
              <a:rPr lang="it-IT" sz="18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it-IT" sz="1800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" name="Google Shape;82;p1">
            <a:extLst>
              <a:ext uri="{FF2B5EF4-FFF2-40B4-BE49-F238E27FC236}">
                <a16:creationId xmlns:a16="http://schemas.microsoft.com/office/drawing/2014/main" id="{55F083B8-38A1-CB46-6546-C3CC7057E23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30" y="958027"/>
            <a:ext cx="7556500" cy="31369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">
            <a:extLst>
              <a:ext uri="{FF2B5EF4-FFF2-40B4-BE49-F238E27FC236}">
                <a16:creationId xmlns:a16="http://schemas.microsoft.com/office/drawing/2014/main" id="{EFDC5F2F-81E1-59A9-E621-F6D21591274C}"/>
              </a:ext>
            </a:extLst>
          </p:cNvPr>
          <p:cNvSpPr txBox="1"/>
          <p:nvPr/>
        </p:nvSpPr>
        <p:spPr>
          <a:xfrm>
            <a:off x="3617332" y="2311844"/>
            <a:ext cx="1322714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1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GIUGNO</a:t>
            </a:r>
            <a:endParaRPr lang="it-IT" dirty="0"/>
          </a:p>
        </p:txBody>
      </p:sp>
      <p:sp>
        <p:nvSpPr>
          <p:cNvPr id="84" name="Google Shape;84;p1">
            <a:extLst>
              <a:ext uri="{FF2B5EF4-FFF2-40B4-BE49-F238E27FC236}">
                <a16:creationId xmlns:a16="http://schemas.microsoft.com/office/drawing/2014/main" id="{5E72F91C-C5E2-E116-42CF-1443EB9ECE23}"/>
              </a:ext>
            </a:extLst>
          </p:cNvPr>
          <p:cNvSpPr txBox="1"/>
          <p:nvPr/>
        </p:nvSpPr>
        <p:spPr>
          <a:xfrm>
            <a:off x="3537341" y="2617487"/>
            <a:ext cx="145498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BOLZANO</a:t>
            </a:r>
            <a:endParaRPr lang="it-IT" dirty="0"/>
          </a:p>
        </p:txBody>
      </p:sp>
      <p:sp>
        <p:nvSpPr>
          <p:cNvPr id="85" name="Google Shape;85;p1">
            <a:extLst>
              <a:ext uri="{FF2B5EF4-FFF2-40B4-BE49-F238E27FC236}">
                <a16:creationId xmlns:a16="http://schemas.microsoft.com/office/drawing/2014/main" id="{ED79BCFD-6C93-D5B3-7C79-D41B69A80EC5}"/>
              </a:ext>
            </a:extLst>
          </p:cNvPr>
          <p:cNvSpPr txBox="1"/>
          <p:nvPr/>
        </p:nvSpPr>
        <p:spPr>
          <a:xfrm>
            <a:off x="3523280" y="1524624"/>
            <a:ext cx="145498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0" dirty="0">
                <a:solidFill>
                  <a:srgbClr val="C82064"/>
                </a:solidFill>
                <a:latin typeface="Calibri"/>
                <a:ea typeface="Calibri"/>
                <a:cs typeface="Calibri"/>
                <a:sym typeface="Calibri"/>
              </a:rPr>
              <a:t>30</a:t>
            </a:r>
            <a:endParaRPr dirty="0"/>
          </a:p>
        </p:txBody>
      </p:sp>
      <p:grpSp>
        <p:nvGrpSpPr>
          <p:cNvPr id="86" name="Google Shape;86;p1">
            <a:extLst>
              <a:ext uri="{FF2B5EF4-FFF2-40B4-BE49-F238E27FC236}">
                <a16:creationId xmlns:a16="http://schemas.microsoft.com/office/drawing/2014/main" id="{FFE5F309-3270-306E-A3D0-AF532692FAC8}"/>
              </a:ext>
            </a:extLst>
          </p:cNvPr>
          <p:cNvGrpSpPr/>
          <p:nvPr/>
        </p:nvGrpSpPr>
        <p:grpSpPr>
          <a:xfrm>
            <a:off x="348108" y="155962"/>
            <a:ext cx="5435023" cy="602539"/>
            <a:chOff x="348108" y="155962"/>
            <a:chExt cx="5435023" cy="602539"/>
          </a:xfrm>
        </p:grpSpPr>
        <p:grpSp>
          <p:nvGrpSpPr>
            <p:cNvPr id="87" name="Google Shape;87;p1">
              <a:extLst>
                <a:ext uri="{FF2B5EF4-FFF2-40B4-BE49-F238E27FC236}">
                  <a16:creationId xmlns:a16="http://schemas.microsoft.com/office/drawing/2014/main" id="{B344BC19-0252-2282-3CCC-899F875E0460}"/>
                </a:ext>
              </a:extLst>
            </p:cNvPr>
            <p:cNvGrpSpPr/>
            <p:nvPr/>
          </p:nvGrpSpPr>
          <p:grpSpPr>
            <a:xfrm>
              <a:off x="348108" y="155962"/>
              <a:ext cx="3950905" cy="602539"/>
              <a:chOff x="348108" y="155962"/>
              <a:chExt cx="3950905" cy="602539"/>
            </a:xfrm>
          </p:grpSpPr>
          <p:pic>
            <p:nvPicPr>
              <p:cNvPr id="88" name="Google Shape;88;p1" descr="Immagine che contiene Carattere, schermata, Elementi grafici, grafica&#10;&#10;Descrizione generata automaticamente">
                <a:extLst>
                  <a:ext uri="{FF2B5EF4-FFF2-40B4-BE49-F238E27FC236}">
                    <a16:creationId xmlns:a16="http://schemas.microsoft.com/office/drawing/2014/main" id="{4F6DDD5E-BAB5-F145-8327-7F4168FCABCB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3543013" y="155962"/>
                <a:ext cx="756000" cy="60253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9" name="Google Shape;89;p1" descr="Immagine che contiene testo, Carattere, logo, Elementi grafici&#10;&#10;Descrizione generata automaticamente">
                <a:extLst>
                  <a:ext uri="{FF2B5EF4-FFF2-40B4-BE49-F238E27FC236}">
                    <a16:creationId xmlns:a16="http://schemas.microsoft.com/office/drawing/2014/main" id="{73591B66-A64A-CC8F-3A2A-2392DD576706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940852" y="290559"/>
                <a:ext cx="1325156" cy="36304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0" name="Google Shape;90;p1" descr="Immagine che contiene schermata, testo, Carattere, Blu elettrico&#10;&#10;Descrizione generata automaticamente">
                <a:extLst>
                  <a:ext uri="{FF2B5EF4-FFF2-40B4-BE49-F238E27FC236}">
                    <a16:creationId xmlns:a16="http://schemas.microsoft.com/office/drawing/2014/main" id="{2A9121D2-3B47-442F-1EC4-EB9F2EE0CCBC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348108" y="277201"/>
                <a:ext cx="1472470" cy="36852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91" name="Google Shape;91;p1">
              <a:extLst>
                <a:ext uri="{FF2B5EF4-FFF2-40B4-BE49-F238E27FC236}">
                  <a16:creationId xmlns:a16="http://schemas.microsoft.com/office/drawing/2014/main" id="{2A7C5509-7A3C-7EBF-7D75-45CFC414505C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576018" y="329204"/>
              <a:ext cx="1207113" cy="25605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Google Shape;80;p1">
            <a:extLst>
              <a:ext uri="{FF2B5EF4-FFF2-40B4-BE49-F238E27FC236}">
                <a16:creationId xmlns:a16="http://schemas.microsoft.com/office/drawing/2014/main" id="{EBA3603F-33BC-1B79-7BCD-178C2D409FFE}"/>
              </a:ext>
            </a:extLst>
          </p:cNvPr>
          <p:cNvSpPr txBox="1"/>
          <p:nvPr/>
        </p:nvSpPr>
        <p:spPr>
          <a:xfrm>
            <a:off x="717533" y="4581008"/>
            <a:ext cx="6460120" cy="228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30 giugno 2026, ore 9.30 - Camera di commercio di Bolzano, via Alto Adige 60 3° piano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1200" b="1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1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1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1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1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1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1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1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1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1000" dirty="0"/>
          </a:p>
        </p:txBody>
      </p:sp>
      <p:sp>
        <p:nvSpPr>
          <p:cNvPr id="8" name="Google Shape;81;p1">
            <a:extLst>
              <a:ext uri="{FF2B5EF4-FFF2-40B4-BE49-F238E27FC236}">
                <a16:creationId xmlns:a16="http://schemas.microsoft.com/office/drawing/2014/main" id="{4A637ED5-36BC-567F-C95D-4734282A336B}"/>
              </a:ext>
            </a:extLst>
          </p:cNvPr>
          <p:cNvSpPr txBox="1"/>
          <p:nvPr/>
        </p:nvSpPr>
        <p:spPr>
          <a:xfrm>
            <a:off x="676454" y="5042595"/>
            <a:ext cx="6791740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ts val="15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it-IT" sz="1150" b="1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Ore 10.45 </a:t>
            </a:r>
            <a:br>
              <a:rPr lang="it-IT" sz="1150" b="1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150" b="1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PANEL: Le reti locali a supporto della crescita sostenibile dell’imprenditoria femminile</a:t>
            </a:r>
            <a:br>
              <a:rPr lang="it-IT" sz="1150" b="1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150" b="1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Kathrin Pichler</a:t>
            </a:r>
            <a:r>
              <a:rPr lang="it-IT" sz="1150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Presidente </a:t>
            </a:r>
            <a:r>
              <a:rPr lang="it-IT" sz="1150" dirty="0" err="1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wnet</a:t>
            </a:r>
            <a:r>
              <a:rPr lang="it-IT" sz="1150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networking women (DE)</a:t>
            </a:r>
            <a:br>
              <a:rPr lang="it-IT" sz="1150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150" b="1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Roberta Creazzo</a:t>
            </a:r>
            <a:r>
              <a:rPr lang="it-IT" sz="1150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Co-Leader di Rete al femminile di Bolzano</a:t>
            </a:r>
            <a:br>
              <a:rPr lang="it-IT" sz="1150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150" b="1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Nora Rauch</a:t>
            </a:r>
            <a:r>
              <a:rPr lang="it-IT" sz="1150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Componente del Gruppo di lavoro </a:t>
            </a:r>
            <a:r>
              <a:rPr lang="it-IT" sz="1150" dirty="0" err="1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She</a:t>
            </a:r>
            <a:r>
              <a:rPr lang="it-IT" sz="1150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Builds del Collegio Costruttori (DE)</a:t>
            </a:r>
            <a:br>
              <a:rPr lang="it-IT" sz="1150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150" b="1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Maria Cristina Giovannini</a:t>
            </a:r>
            <a:r>
              <a:rPr lang="it-IT" sz="1150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Componente del Comitato IF e Vicepresidente della Camera di commercio di Trento</a:t>
            </a:r>
            <a:br>
              <a:rPr lang="it-IT" sz="1150" b="1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150" b="1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Brigitte Hofer, </a:t>
            </a:r>
            <a:r>
              <a:rPr lang="it-IT" sz="1150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Consigliera di parità della Provincia Autonoma di Bolzano (DE)</a:t>
            </a:r>
            <a:br>
              <a:rPr lang="it-IT" sz="1150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it-IT" sz="1150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150" b="1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Moderazione di Luca Filippi</a:t>
            </a:r>
            <a:r>
              <a:rPr lang="it-IT" sz="1150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Vicesegretario generale  Camera di commercio di Bolzano</a:t>
            </a:r>
          </a:p>
          <a:p>
            <a:pPr marL="0" marR="0" lvl="0" indent="0" algn="l" rtl="0">
              <a:lnSpc>
                <a:spcPts val="15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it-IT" sz="1150" b="1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Considerazioni finali</a:t>
            </a:r>
            <a:br>
              <a:rPr lang="it-IT" sz="1150" b="1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150" b="1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Monica Onori</a:t>
            </a:r>
            <a:r>
              <a:rPr lang="it-IT" sz="1150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Funzionaria </a:t>
            </a:r>
            <a:r>
              <a:rPr lang="it-IT" sz="1150" dirty="0" err="1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Si.Camera</a:t>
            </a:r>
            <a:endParaRPr lang="it-IT" sz="1150" dirty="0">
              <a:solidFill>
                <a:srgbClr val="26262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ts val="15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it-IT" sz="1150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seguire</a:t>
            </a:r>
            <a:br>
              <a:rPr lang="it-IT" sz="1150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150" b="1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Q&amp;A finale dal pubblico</a:t>
            </a:r>
          </a:p>
          <a:p>
            <a:pPr marL="0" marR="0" lvl="0" indent="0" algn="l" rtl="0">
              <a:lnSpc>
                <a:spcPts val="15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it-IT" sz="1150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Evento in lingua italiana e tedesca, senza traduzione simultanea</a:t>
            </a:r>
            <a:br>
              <a:rPr lang="it-IT" sz="1150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150" b="1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 iscrizioni vai al </a:t>
            </a:r>
            <a:r>
              <a:rPr lang="it-IT" sz="1150" b="1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8"/>
              </a:rPr>
              <a:t>modulo </a:t>
            </a:r>
            <a:br>
              <a:rPr lang="it-IT" sz="1150" b="1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150" b="1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Segreteria organizzativa: </a:t>
            </a:r>
            <a:r>
              <a:rPr lang="it-IT" sz="1150" b="1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caterina.sperandio@camcom.bz.it</a:t>
            </a:r>
            <a:r>
              <a:rPr lang="it-IT" sz="1150" b="1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Tel. +39 0471 945 543</a:t>
            </a:r>
          </a:p>
        </p:txBody>
      </p:sp>
      <p:pic>
        <p:nvPicPr>
          <p:cNvPr id="3" name="Google Shape;92;p1" descr="Immagine che contiene testo, Elementi grafici, design, schermata&#10;&#10;Descrizione generata automaticamente">
            <a:extLst>
              <a:ext uri="{FF2B5EF4-FFF2-40B4-BE49-F238E27FC236}">
                <a16:creationId xmlns:a16="http://schemas.microsoft.com/office/drawing/2014/main" id="{F9281672-51C5-5EC8-4EAB-AD5655D86B69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991099" y="9882528"/>
            <a:ext cx="495620" cy="442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889947E0-567E-C871-3B1F-61BA7C70A9E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84" y="9794696"/>
            <a:ext cx="1160483" cy="54981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EBBE0B9-5A3A-443B-F9CC-F5D5241B22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485" y="9732633"/>
            <a:ext cx="1160483" cy="65292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9E1EFE0-B8E8-9284-4601-63FF84AFED1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55" y="9687382"/>
            <a:ext cx="1695170" cy="62473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AF430A6-C622-6C3C-BAC9-A042A03EA297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2" t="6692" r="22737" b="9449"/>
          <a:stretch>
            <a:fillRect/>
          </a:stretch>
        </p:blipFill>
        <p:spPr>
          <a:xfrm>
            <a:off x="5186765" y="9813018"/>
            <a:ext cx="596366" cy="53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896441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za struttur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391</Words>
  <Application>Microsoft Office PowerPoint</Application>
  <PresentationFormat>Personalizzato</PresentationFormat>
  <Paragraphs>35</Paragraphs>
  <Slides>2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5" baseType="lpstr">
      <vt:lpstr>Arial</vt:lpstr>
      <vt:lpstr>Calibri</vt:lpstr>
      <vt:lpstr>Personalizza struttura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Donatella Fonti</dc:creator>
  <cp:lastModifiedBy>Monica Onori</cp:lastModifiedBy>
  <cp:revision>68</cp:revision>
  <cp:lastPrinted>2026-06-05T13:10:05Z</cp:lastPrinted>
  <dcterms:created xsi:type="dcterms:W3CDTF">2024-01-24T16:42:06Z</dcterms:created>
  <dcterms:modified xsi:type="dcterms:W3CDTF">2026-06-16T06:58:43Z</dcterms:modified>
</cp:coreProperties>
</file>