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7" d="100"/>
          <a:sy n="107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1"/>
  <c:style val="2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Proventi 2025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00B0F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5C6A-4A90-83F0-509D71B2F16F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5C6A-4A90-83F0-509D71B2F16F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5C6A-4A90-83F0-509D71B2F16F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5C6A-4A90-83F0-509D71B2F16F}"/>
              </c:ext>
            </c:extLst>
          </c:dPt>
          <c:dPt>
            <c:idx val="4"/>
            <c:bubble3D val="0"/>
            <c:spPr>
              <a:solidFill>
                <a:srgbClr val="FFCCF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5C6A-4A90-83F0-509D71B2F16F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/>
                  </a:pPr>
                  <a:endParaRPr lang="it-IT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C6A-4A90-83F0-509D71B2F16F}"/>
                </c:ext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/>
                  </a:pPr>
                  <a:endParaRPr lang="it-IT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C6A-4A90-83F0-509D71B2F16F}"/>
                </c:ext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/>
                  </a:pPr>
                  <a:endParaRPr lang="it-IT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C6A-4A90-83F0-509D71B2F16F}"/>
                </c:ext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/>
                  </a:pPr>
                  <a:endParaRPr lang="it-IT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C6A-4A90-83F0-509D71B2F16F}"/>
                </c:ext>
              </c:extLst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/>
                  </a:pPr>
                  <a:endParaRPr lang="it-IT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C6A-4A90-83F0-509D71B2F16F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Contributi enti nazionali e UE</c:v>
                </c:pt>
                <c:pt idx="1">
                  <c:v>Contributi associativi</c:v>
                </c:pt>
                <c:pt idx="2">
                  <c:v>Fondo perequativo iniziative di sistema</c:v>
                </c:pt>
                <c:pt idx="3">
                  <c:v>Altri proventi e rimborsi</c:v>
                </c:pt>
                <c:pt idx="4">
                  <c:v>Servizi commerciali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45675</c:v>
                </c:pt>
                <c:pt idx="1">
                  <c:v>18949</c:v>
                </c:pt>
                <c:pt idx="2">
                  <c:v>6355</c:v>
                </c:pt>
                <c:pt idx="3">
                  <c:v>4979</c:v>
                </c:pt>
                <c:pt idx="4">
                  <c:v>4301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C6A-4A90-83F0-509D71B2F1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5"/>
      </c:doughnutChart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chemeClr val="accent5">
        <a:lumMod val="20000"/>
        <a:lumOff val="80000"/>
      </a:schemeClr>
    </a:solidFill>
    <a:ln>
      <a:noFill/>
    </a:ln>
    <a:effectLst/>
  </c:spPr>
  <c:txPr>
    <a:bodyPr/>
    <a:lstStyle/>
    <a:p>
      <a:pPr>
        <a:defRPr sz="1800">
          <a:latin typeface="Cambria" panose="02040503050406030204" pitchFamily="18" charset="0"/>
          <a:ea typeface="Cambria" panose="02040503050406030204" pitchFamily="18" charset="0"/>
        </a:defRPr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0.28895158938466026"/>
          <c:y val="3.55297157622739E-2"/>
          <c:w val="0.58122157911705186"/>
          <c:h val="0.9013138619300494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Proventi PNRR 2025 (mln €)</c:v>
                </c:pt>
              </c:strCache>
            </c:strRef>
          </c:tx>
          <c:spPr>
            <a:solidFill>
              <a:srgbClr val="00B0F0"/>
            </a:solidFill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3796-4575-99BD-41C90DF308D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2-3796-4575-99BD-41C90DF308D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3796-4575-99BD-41C90DF308D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4-3796-4575-99BD-41C90DF308D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3796-4575-99BD-41C90DF308D4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6-3796-4575-99BD-41C90DF308D4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0-3796-4575-99BD-41C90DF308D4}"/>
              </c:ext>
            </c:extLst>
          </c:dPt>
          <c:dLbls>
            <c:dLbl>
              <c:idx val="0"/>
              <c:layout>
                <c:manualLayout>
                  <c:x val="-1.8683554962983756E-3"/>
                  <c:y val="1.184310177490232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796-4575-99BD-41C90DF308D4}"/>
                </c:ext>
              </c:extLst>
            </c:dLbl>
            <c:dLbl>
              <c:idx val="6"/>
              <c:layout>
                <c:manualLayout>
                  <c:x val="2.3148148148147722E-3"/>
                  <c:y val="-3.22997416020671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796-4575-99BD-41C90DF308D4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accent1">
                        <a:lumMod val="50000"/>
                      </a:schemeClr>
                    </a:solidFill>
                    <a:latin typeface="Georgia" panose="02040502050405020303" pitchFamily="18" charset="0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SUAP e SUE</c:v>
                </c:pt>
                <c:pt idx="1">
                  <c:v>CER</c:v>
                </c:pt>
                <c:pt idx="2">
                  <c:v>Digital hub — PDND</c:v>
                </c:pt>
                <c:pt idx="3">
                  <c:v>Parità di genere</c:v>
                </c:pt>
                <c:pt idx="4">
                  <c:v>Bandi Sisma 2022-2026</c:v>
                </c:pt>
                <c:pt idx="5">
                  <c:v>PID Next</c:v>
                </c:pt>
                <c:pt idx="6">
                  <c:v>Turismo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32.4</c:v>
                </c:pt>
                <c:pt idx="1">
                  <c:v>15</c:v>
                </c:pt>
                <c:pt idx="2">
                  <c:v>9.6999999999999993</c:v>
                </c:pt>
                <c:pt idx="3">
                  <c:v>11</c:v>
                </c:pt>
                <c:pt idx="4">
                  <c:v>8.3000000000000007</c:v>
                </c:pt>
                <c:pt idx="5">
                  <c:v>5</c:v>
                </c:pt>
                <c:pt idx="6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7-454F-9643-589D64671A3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rgbClr val="00B0F0"/>
                    </a:solidFill>
                    <a:latin typeface="Georgia" panose="02040502050405020303" pitchFamily="18" charset="0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Sheet1!$A$2:$A$8</c:f>
              <c:strCache>
                <c:ptCount val="7"/>
                <c:pt idx="0">
                  <c:v>SUAP e SUE</c:v>
                </c:pt>
                <c:pt idx="1">
                  <c:v>CER</c:v>
                </c:pt>
                <c:pt idx="2">
                  <c:v>Digital hub — PDND</c:v>
                </c:pt>
                <c:pt idx="3">
                  <c:v>Parità di genere</c:v>
                </c:pt>
                <c:pt idx="4">
                  <c:v>Bandi Sisma 2022-2026</c:v>
                </c:pt>
                <c:pt idx="5">
                  <c:v>PID Next</c:v>
                </c:pt>
                <c:pt idx="6">
                  <c:v>Turismo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11.4</c:v>
                </c:pt>
                <c:pt idx="1">
                  <c:v>7.1</c:v>
                </c:pt>
                <c:pt idx="2">
                  <c:v>5.9</c:v>
                </c:pt>
                <c:pt idx="3">
                  <c:v>3.7</c:v>
                </c:pt>
                <c:pt idx="4">
                  <c:v>1</c:v>
                </c:pt>
                <c:pt idx="5">
                  <c:v>0.5</c:v>
                </c:pt>
                <c:pt idx="6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796-4575-99BD-41C90DF308D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13315C">
                  <a:alpha val="32000"/>
                </a:srgbClr>
              </a:solidFill>
              <a:prstDash val="dashDot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 w="12700" cap="flat">
      <a:solidFill>
        <a:srgbClr val="0B2545"/>
      </a:solidFill>
    </a:ln>
    <a:effectLst/>
  </c:spPr>
  <c:txPr>
    <a:bodyPr/>
    <a:lstStyle/>
    <a:p>
      <a:pPr>
        <a:defRPr b="1">
          <a:latin typeface="Cambria" panose="02040503050406030204" pitchFamily="18" charset="0"/>
          <a:ea typeface="Cambria" panose="02040503050406030204" pitchFamily="18" charset="0"/>
        </a:defRPr>
      </a:pPr>
      <a:endParaRPr lang="it-IT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0916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914400"/>
            <a:ext cx="54864" cy="50292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>
              <a:solidFill>
                <a:srgbClr val="00B0F0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731520" y="1280160"/>
            <a:ext cx="9144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00B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Unione Italiana delle Camere di Commercio,</a:t>
            </a:r>
            <a:endParaRPr lang="en-US" sz="12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1200" i="1" dirty="0">
                <a:solidFill>
                  <a:srgbClr val="00B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Industria, Artigianato e Agricoltura</a:t>
            </a:r>
            <a:endParaRPr lang="en-US" sz="1200" dirty="0">
              <a:solidFill>
                <a:srgbClr val="00B0F0"/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i="1" dirty="0">
                <a:solidFill>
                  <a:schemeClr val="accent1">
                    <a:lumMod val="75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Bilancio d'esercizio</a:t>
            </a:r>
            <a:endParaRPr lang="en-US" sz="5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731520" y="3017520"/>
            <a:ext cx="10972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0" b="1" dirty="0">
                <a:solidFill>
                  <a:schemeClr val="accent1">
                    <a:lumMod val="75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2025</a:t>
            </a:r>
            <a:endParaRPr lang="en-US" sz="1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731520" y="559198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B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Roma, 29 Aprile 2026, </a:t>
            </a:r>
            <a:r>
              <a:rPr lang="it-IT" sz="1600" noProof="0" dirty="0">
                <a:solidFill>
                  <a:srgbClr val="00B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Assemblea</a:t>
            </a:r>
            <a:r>
              <a:rPr lang="en-US" sz="1600" dirty="0">
                <a:solidFill>
                  <a:srgbClr val="00B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>
              <a:solidFill>
                <a:srgbClr val="00B0F0"/>
              </a:solidFill>
            </a:endParaRPr>
          </a:p>
        </p:txBody>
      </p:sp>
      <p:sp>
        <p:nvSpPr>
          <p:cNvPr id="8" name="Shape 6"/>
          <p:cNvSpPr/>
          <p:nvPr/>
        </p:nvSpPr>
        <p:spPr>
          <a:xfrm>
            <a:off x="731520" y="5577840"/>
            <a:ext cx="27432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>
              <a:solidFill>
                <a:srgbClr val="00B0F0"/>
              </a:solidFill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CAF2F07D-66BC-33BA-B32A-06245CC99B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718489"/>
            <a:ext cx="2761488" cy="57470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57200" y="658368"/>
            <a:ext cx="112471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it-IT" sz="3000" b="1" noProof="0">
                <a:solidFill>
                  <a:srgbClr val="00B0F0"/>
                </a:solidFill>
                <a:latin typeface="Georgia" pitchFamily="34" charset="0"/>
              </a:rPr>
              <a:t>Efficienza gestionale e tempestività</a:t>
            </a:r>
          </a:p>
        </p:txBody>
      </p:sp>
      <p:sp>
        <p:nvSpPr>
          <p:cNvPr id="12" name="Shape 9"/>
          <p:cNvSpPr/>
          <p:nvPr/>
        </p:nvSpPr>
        <p:spPr>
          <a:xfrm>
            <a:off x="7341959" y="1691640"/>
            <a:ext cx="3749040" cy="219456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2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3" name="Shape 10"/>
          <p:cNvSpPr/>
          <p:nvPr/>
        </p:nvSpPr>
        <p:spPr>
          <a:xfrm>
            <a:off x="7341959" y="1691640"/>
            <a:ext cx="3749040" cy="73152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>
            <a:solidFill>
              <a:schemeClr val="tx2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4" name="Shape 11"/>
          <p:cNvSpPr/>
          <p:nvPr/>
        </p:nvSpPr>
        <p:spPr>
          <a:xfrm>
            <a:off x="7616279" y="2011680"/>
            <a:ext cx="640080" cy="640080"/>
          </a:xfrm>
          <a:prstGeom prst="ellipse">
            <a:avLst/>
          </a:prstGeom>
          <a:solidFill>
            <a:srgbClr val="F5F1E8"/>
          </a:solidFill>
          <a:ln w="12700">
            <a:solidFill>
              <a:schemeClr val="tx2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735151" y="2130552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8347799" y="1965960"/>
            <a:ext cx="2651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80%</a:t>
            </a:r>
            <a:endParaRPr lang="en-US" sz="3600" dirty="0"/>
          </a:p>
        </p:txBody>
      </p:sp>
      <p:sp>
        <p:nvSpPr>
          <p:cNvPr id="18" name="Text 14"/>
          <p:cNvSpPr/>
          <p:nvPr/>
        </p:nvSpPr>
        <p:spPr>
          <a:xfrm>
            <a:off x="7616279" y="2808711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Fatture pagate entro i 30 giorni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9" name="Text 15"/>
          <p:cNvSpPr/>
          <p:nvPr/>
        </p:nvSpPr>
        <p:spPr>
          <a:xfrm>
            <a:off x="7616279" y="3381865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i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2.256 su 2.836 transazioni commerciali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8" name="Shape 23"/>
          <p:cNvSpPr/>
          <p:nvPr/>
        </p:nvSpPr>
        <p:spPr>
          <a:xfrm>
            <a:off x="1098042" y="4069080"/>
            <a:ext cx="10009235" cy="22402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2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 sz="140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9" name="Shape 24"/>
          <p:cNvSpPr/>
          <p:nvPr/>
        </p:nvSpPr>
        <p:spPr>
          <a:xfrm>
            <a:off x="1098042" y="4069080"/>
            <a:ext cx="91440" cy="224028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2"/>
            </a:solidFill>
            <a:prstDash val="solid"/>
          </a:ln>
        </p:spPr>
        <p:txBody>
          <a:bodyPr/>
          <a:lstStyle/>
          <a:p>
            <a:endParaRPr lang="it-IT" sz="140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0" name="Text 25"/>
          <p:cNvSpPr/>
          <p:nvPr/>
        </p:nvSpPr>
        <p:spPr>
          <a:xfrm>
            <a:off x="1372362" y="416052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itchFamily="34" charset="-120"/>
              </a:rPr>
              <a:t>Approfondimento: tempi di pagamento 2025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1" name="Text 26"/>
          <p:cNvSpPr/>
          <p:nvPr/>
        </p:nvSpPr>
        <p:spPr>
          <a:xfrm>
            <a:off x="1372362" y="4526280"/>
            <a:ext cx="9734915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300"/>
              </a:spcAft>
              <a:buNone/>
            </a:pP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2.836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fatture di transazioni commerciali per complessivi </a:t>
            </a: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59,3 mln €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.  </a:t>
            </a: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54,8 mln € (92%)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 pagati entro i termini.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spcAft>
                <a:spcPts val="300"/>
              </a:spcAft>
              <a:buNone/>
            </a:pP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Il ritardo delle 580 fatture oltre i 30 giorni (20% in numero, 8% in valore) è riconducibile </a:t>
            </a: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esclusivamente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alle procedure di liquidazione dei contributi PNRR per la certificazione della parità di genere: la documentazione inviata dall'Organismo di certificazione e dagli esperti è spesso incompleta e richiede integrazioni.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spcAft>
                <a:spcPts val="300"/>
              </a:spcAft>
              <a:buNone/>
            </a:pP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 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spcAft>
                <a:spcPts val="300"/>
              </a:spcAft>
              <a:buNone/>
            </a:pPr>
            <a:r>
              <a:rPr lang="en-US" sz="1600" b="1" i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L'ente conferma una capacità di pagamento strutturalmente virtuosa.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2" name="Text 27"/>
          <p:cNvSpPr/>
          <p:nvPr/>
        </p:nvSpPr>
        <p:spPr>
          <a:xfrm>
            <a:off x="457200" y="653796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D99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Unioncamere — Bilancio d'esercizio 2025</a:t>
            </a:r>
            <a:endParaRPr lang="en-US" sz="900" dirty="0"/>
          </a:p>
        </p:txBody>
      </p:sp>
      <p:sp>
        <p:nvSpPr>
          <p:cNvPr id="34" name="Text 29"/>
          <p:cNvSpPr/>
          <p:nvPr/>
        </p:nvSpPr>
        <p:spPr>
          <a:xfrm>
            <a:off x="11457432" y="6537960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-120"/>
              </a:rPr>
              <a:t>9</a:t>
            </a:r>
          </a:p>
        </p:txBody>
      </p:sp>
      <p:pic>
        <p:nvPicPr>
          <p:cNvPr id="35" name="Immagine 34">
            <a:extLst>
              <a:ext uri="{FF2B5EF4-FFF2-40B4-BE49-F238E27FC236}">
                <a16:creationId xmlns:a16="http://schemas.microsoft.com/office/drawing/2014/main" id="{F6A6E449-21AE-7828-4C42-DCE6CC9CB4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046" y="212373"/>
            <a:ext cx="1700595" cy="353916"/>
          </a:xfrm>
          <a:prstGeom prst="rect">
            <a:avLst/>
          </a:prstGeom>
        </p:spPr>
      </p:pic>
      <p:sp>
        <p:nvSpPr>
          <p:cNvPr id="2" name="Shape 2">
            <a:extLst>
              <a:ext uri="{FF2B5EF4-FFF2-40B4-BE49-F238E27FC236}">
                <a16:creationId xmlns:a16="http://schemas.microsoft.com/office/drawing/2014/main" id="{D69DA31D-C0A0-E1FC-9EF9-6A6D1CD10080}"/>
              </a:ext>
            </a:extLst>
          </p:cNvPr>
          <p:cNvSpPr/>
          <p:nvPr/>
        </p:nvSpPr>
        <p:spPr>
          <a:xfrm>
            <a:off x="1133895" y="1691640"/>
            <a:ext cx="3749040" cy="219456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2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7" name="Shape 3">
            <a:extLst>
              <a:ext uri="{FF2B5EF4-FFF2-40B4-BE49-F238E27FC236}">
                <a16:creationId xmlns:a16="http://schemas.microsoft.com/office/drawing/2014/main" id="{C7CBBCC3-FEE3-A3E1-421E-F50A6DCE2F12}"/>
              </a:ext>
            </a:extLst>
          </p:cNvPr>
          <p:cNvSpPr/>
          <p:nvPr/>
        </p:nvSpPr>
        <p:spPr>
          <a:xfrm>
            <a:off x="1133895" y="1691640"/>
            <a:ext cx="3749040" cy="73152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>
            <a:solidFill>
              <a:schemeClr val="tx2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0" name="Shape 4">
            <a:extLst>
              <a:ext uri="{FF2B5EF4-FFF2-40B4-BE49-F238E27FC236}">
                <a16:creationId xmlns:a16="http://schemas.microsoft.com/office/drawing/2014/main" id="{13CCAD62-856D-990A-5E0E-4C1C20188A59}"/>
              </a:ext>
            </a:extLst>
          </p:cNvPr>
          <p:cNvSpPr/>
          <p:nvPr/>
        </p:nvSpPr>
        <p:spPr>
          <a:xfrm>
            <a:off x="1408215" y="2011680"/>
            <a:ext cx="640080" cy="640080"/>
          </a:xfrm>
          <a:prstGeom prst="ellipse">
            <a:avLst/>
          </a:prstGeom>
          <a:solidFill>
            <a:srgbClr val="F5F1E8"/>
          </a:solidFill>
          <a:ln w="12700">
            <a:solidFill>
              <a:schemeClr val="tx2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21" name="Image 0" descr="preencoded.png">
            <a:extLst>
              <a:ext uri="{FF2B5EF4-FFF2-40B4-BE49-F238E27FC236}">
                <a16:creationId xmlns:a16="http://schemas.microsoft.com/office/drawing/2014/main" id="{0367FC1D-0BBE-B4CF-0CC6-2C8DDB197E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7087" y="2130552"/>
            <a:ext cx="411480" cy="411480"/>
          </a:xfrm>
          <a:prstGeom prst="rect">
            <a:avLst/>
          </a:prstGeom>
        </p:spPr>
      </p:pic>
      <p:sp>
        <p:nvSpPr>
          <p:cNvPr id="22" name="Text 5">
            <a:extLst>
              <a:ext uri="{FF2B5EF4-FFF2-40B4-BE49-F238E27FC236}">
                <a16:creationId xmlns:a16="http://schemas.microsoft.com/office/drawing/2014/main" id="{95EFFA62-4064-D75D-858D-7755EE0C44B3}"/>
              </a:ext>
            </a:extLst>
          </p:cNvPr>
          <p:cNvSpPr/>
          <p:nvPr/>
        </p:nvSpPr>
        <p:spPr>
          <a:xfrm>
            <a:off x="2139735" y="1965960"/>
            <a:ext cx="2651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≈12</a:t>
            </a:r>
            <a:endParaRPr lang="en-US" sz="3600" dirty="0"/>
          </a:p>
        </p:txBody>
      </p:sp>
      <p:sp>
        <p:nvSpPr>
          <p:cNvPr id="23" name="Text 6">
            <a:extLst>
              <a:ext uri="{FF2B5EF4-FFF2-40B4-BE49-F238E27FC236}">
                <a16:creationId xmlns:a16="http://schemas.microsoft.com/office/drawing/2014/main" id="{17916B82-C732-47ED-B1F6-7A8F2B3361B8}"/>
              </a:ext>
            </a:extLst>
          </p:cNvPr>
          <p:cNvSpPr/>
          <p:nvPr/>
        </p:nvSpPr>
        <p:spPr>
          <a:xfrm>
            <a:off x="3146609" y="2241783"/>
            <a:ext cx="6957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i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giorni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4" name="Text 7">
            <a:extLst>
              <a:ext uri="{FF2B5EF4-FFF2-40B4-BE49-F238E27FC236}">
                <a16:creationId xmlns:a16="http://schemas.microsoft.com/office/drawing/2014/main" id="{16DCA6C5-C8EC-0057-CA40-D8D6A2E5404A}"/>
              </a:ext>
            </a:extLst>
          </p:cNvPr>
          <p:cNvSpPr/>
          <p:nvPr/>
        </p:nvSpPr>
        <p:spPr>
          <a:xfrm>
            <a:off x="1408215" y="2808711"/>
            <a:ext cx="3337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Indicatore tempestività pagamenti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Text 8">
            <a:extLst>
              <a:ext uri="{FF2B5EF4-FFF2-40B4-BE49-F238E27FC236}">
                <a16:creationId xmlns:a16="http://schemas.microsoft.com/office/drawing/2014/main" id="{7C49E7AB-93E3-12A6-ED5B-6CDC47FBDA58}"/>
              </a:ext>
            </a:extLst>
          </p:cNvPr>
          <p:cNvSpPr/>
          <p:nvPr/>
        </p:nvSpPr>
        <p:spPr>
          <a:xfrm>
            <a:off x="1408215" y="3381865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i="1" noProof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18,3 giorni in meno rispetto ai 30 giorni previsti dalla legge</a:t>
            </a:r>
            <a:endParaRPr lang="it-IT" noProof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57200" y="68580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000" b="1" dirty="0">
                <a:solidFill>
                  <a:srgbClr val="00B0F0"/>
                </a:solidFill>
                <a:latin typeface="Georgia" pitchFamily="34" charset="0"/>
              </a:rPr>
              <a:t>I numeri chiave del 2025</a:t>
            </a:r>
          </a:p>
        </p:txBody>
      </p:sp>
      <p:sp>
        <p:nvSpPr>
          <p:cNvPr id="5" name="Shape 3"/>
          <p:cNvSpPr/>
          <p:nvPr/>
        </p:nvSpPr>
        <p:spPr>
          <a:xfrm>
            <a:off x="402336" y="1965960"/>
            <a:ext cx="2743200" cy="2926080"/>
          </a:xfrm>
          <a:prstGeom prst="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  <a:ln w="12700">
            <a:solidFill>
              <a:schemeClr val="accent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>
              <a:solidFill>
                <a:schemeClr val="bg1"/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402336" y="1965960"/>
            <a:ext cx="2743200" cy="7315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/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453896" y="2220011"/>
            <a:ext cx="540000" cy="5400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02336" y="3272137"/>
            <a:ext cx="2743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chemeClr val="accent5">
                    <a:lumMod val="75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1.062</a:t>
            </a:r>
            <a:endParaRPr lang="en-US" sz="4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 6"/>
          <p:cNvSpPr/>
          <p:nvPr/>
        </p:nvSpPr>
        <p:spPr>
          <a:xfrm>
            <a:off x="349546" y="400507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i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migliaia €</a:t>
            </a:r>
            <a:endParaRPr lang="en-US" sz="1600" b="1" dirty="0">
              <a:solidFill>
                <a:schemeClr val="accent5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 7"/>
          <p:cNvSpPr/>
          <p:nvPr/>
        </p:nvSpPr>
        <p:spPr>
          <a:xfrm>
            <a:off x="539496" y="29260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AVANZO ECONOMICO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 8"/>
          <p:cNvSpPr/>
          <p:nvPr/>
        </p:nvSpPr>
        <p:spPr>
          <a:xfrm>
            <a:off x="539496" y="44348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i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Esercizio in equilibrio</a:t>
            </a:r>
            <a:endParaRPr lang="en-US" sz="1600" b="1" dirty="0">
              <a:solidFill>
                <a:schemeClr val="accent5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Shape 9"/>
          <p:cNvSpPr/>
          <p:nvPr/>
        </p:nvSpPr>
        <p:spPr>
          <a:xfrm>
            <a:off x="3282696" y="1965960"/>
            <a:ext cx="2743200" cy="2926080"/>
          </a:xfrm>
          <a:prstGeom prst="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  <a:ln w="12700">
            <a:solidFill>
              <a:schemeClr val="accent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3" name="Shape 10"/>
          <p:cNvSpPr/>
          <p:nvPr/>
        </p:nvSpPr>
        <p:spPr>
          <a:xfrm>
            <a:off x="3282696" y="1965960"/>
            <a:ext cx="2743200" cy="7315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334256" y="2210584"/>
            <a:ext cx="540000" cy="54000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290048" y="3281564"/>
            <a:ext cx="2743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chemeClr val="accent5">
                    <a:lumMod val="75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80,3</a:t>
            </a:r>
            <a:endParaRPr lang="en-US" sz="4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" name="Text 12"/>
          <p:cNvSpPr/>
          <p:nvPr/>
        </p:nvSpPr>
        <p:spPr>
          <a:xfrm>
            <a:off x="3282696" y="4012987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i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milioni €</a:t>
            </a:r>
            <a:endParaRPr lang="en-US" sz="1600" b="1" dirty="0">
              <a:solidFill>
                <a:schemeClr val="accent5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Text 13"/>
          <p:cNvSpPr/>
          <p:nvPr/>
        </p:nvSpPr>
        <p:spPr>
          <a:xfrm>
            <a:off x="3419856" y="2930086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PROVENTI ORDINARI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" name="Text 14"/>
          <p:cNvSpPr/>
          <p:nvPr/>
        </p:nvSpPr>
        <p:spPr>
          <a:xfrm>
            <a:off x="3419856" y="44348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i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+2,40% vs 2024</a:t>
            </a:r>
            <a:endParaRPr lang="en-US" sz="1600" b="1" dirty="0">
              <a:solidFill>
                <a:schemeClr val="accent5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9" name="Shape 15"/>
          <p:cNvSpPr/>
          <p:nvPr/>
        </p:nvSpPr>
        <p:spPr>
          <a:xfrm>
            <a:off x="6163056" y="1965960"/>
            <a:ext cx="2743200" cy="2926080"/>
          </a:xfrm>
          <a:prstGeom prst="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  <a:ln w="12700">
            <a:solidFill>
              <a:schemeClr val="accent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" name="Shape 16"/>
          <p:cNvSpPr/>
          <p:nvPr/>
        </p:nvSpPr>
        <p:spPr>
          <a:xfrm>
            <a:off x="6163056" y="1965960"/>
            <a:ext cx="2743200" cy="7315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214616" y="2220011"/>
            <a:ext cx="540000" cy="540000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6163056" y="3281474"/>
            <a:ext cx="2743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chemeClr val="accent5">
                    <a:lumMod val="75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99,4</a:t>
            </a:r>
            <a:endParaRPr lang="en-US" sz="4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3" name="Text 18"/>
          <p:cNvSpPr/>
          <p:nvPr/>
        </p:nvSpPr>
        <p:spPr>
          <a:xfrm>
            <a:off x="6163056" y="402242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i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milioni €</a:t>
            </a:r>
            <a:endParaRPr lang="en-US" sz="1600" b="1" dirty="0">
              <a:solidFill>
                <a:schemeClr val="accent5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4" name="Text 19"/>
          <p:cNvSpPr/>
          <p:nvPr/>
        </p:nvSpPr>
        <p:spPr>
          <a:xfrm>
            <a:off x="6300216" y="2928671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PATRIMONIO NETTO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Text 20"/>
          <p:cNvSpPr/>
          <p:nvPr/>
        </p:nvSpPr>
        <p:spPr>
          <a:xfrm>
            <a:off x="6300216" y="44348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i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+11,67% vs 2024</a:t>
            </a:r>
            <a:endParaRPr lang="en-US" sz="1600" b="1" dirty="0">
              <a:solidFill>
                <a:schemeClr val="accent5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6" name="Shape 21"/>
          <p:cNvSpPr/>
          <p:nvPr/>
        </p:nvSpPr>
        <p:spPr>
          <a:xfrm>
            <a:off x="9043416" y="1965960"/>
            <a:ext cx="2743200" cy="2926080"/>
          </a:xfrm>
          <a:prstGeom prst="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  <a:ln w="12700">
            <a:solidFill>
              <a:schemeClr val="accent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7" name="Shape 22"/>
          <p:cNvSpPr/>
          <p:nvPr/>
        </p:nvSpPr>
        <p:spPr>
          <a:xfrm>
            <a:off x="9043416" y="1965960"/>
            <a:ext cx="2743200" cy="7315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094976" y="2220011"/>
            <a:ext cx="540000" cy="540000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9043416" y="3290899"/>
            <a:ext cx="2743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chemeClr val="accent5">
                    <a:lumMod val="75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295,7</a:t>
            </a:r>
            <a:endParaRPr lang="en-US" sz="4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0" name="Text 24"/>
          <p:cNvSpPr/>
          <p:nvPr/>
        </p:nvSpPr>
        <p:spPr>
          <a:xfrm>
            <a:off x="9043416" y="4022419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i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milioni €</a:t>
            </a:r>
            <a:endParaRPr lang="en-US" sz="1600" b="1" dirty="0">
              <a:solidFill>
                <a:schemeClr val="accent5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1" name="Text 25"/>
          <p:cNvSpPr/>
          <p:nvPr/>
        </p:nvSpPr>
        <p:spPr>
          <a:xfrm>
            <a:off x="9171432" y="2938804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TOTALE ATTIVO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2" name="Text 26"/>
          <p:cNvSpPr/>
          <p:nvPr/>
        </p:nvSpPr>
        <p:spPr>
          <a:xfrm>
            <a:off x="9180576" y="44348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i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+9,18% vs 2024</a:t>
            </a:r>
            <a:endParaRPr lang="en-US" sz="1600" b="1" dirty="0">
              <a:solidFill>
                <a:schemeClr val="accent5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3" name="Text 27"/>
          <p:cNvSpPr/>
          <p:nvPr/>
        </p:nvSpPr>
        <p:spPr>
          <a:xfrm>
            <a:off x="731520" y="5303520"/>
            <a:ext cx="10698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it-IT" sz="1600" b="1" i="1" noProof="0" dirty="0">
                <a:solidFill>
                  <a:schemeClr val="accent1">
                    <a:lumMod val="75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Il bilancio 2025 si chiude in equilibrio, con una crescita dei proventi </a:t>
            </a:r>
          </a:p>
          <a:p>
            <a:pPr marL="0" indent="0" algn="ctr">
              <a:buNone/>
            </a:pPr>
            <a:r>
              <a:rPr lang="it-IT" sz="1600" b="1" i="1" noProof="0" dirty="0">
                <a:solidFill>
                  <a:schemeClr val="accent1">
                    <a:lumMod val="75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un significativo rafforzamento patrimoniale</a:t>
            </a:r>
            <a:endParaRPr lang="it-IT" sz="1600" b="1" noProof="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Text 29"/>
          <p:cNvSpPr/>
          <p:nvPr/>
        </p:nvSpPr>
        <p:spPr>
          <a:xfrm>
            <a:off x="11457432" y="6537960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chemeClr val="accent1">
                    <a:lumMod val="75000"/>
                  </a:schemeClr>
                </a:solidFill>
              </a:rPr>
              <a:t>1</a:t>
            </a:r>
          </a:p>
        </p:txBody>
      </p:sp>
      <p:pic>
        <p:nvPicPr>
          <p:cNvPr id="36" name="Immagine 35">
            <a:extLst>
              <a:ext uri="{FF2B5EF4-FFF2-40B4-BE49-F238E27FC236}">
                <a16:creationId xmlns:a16="http://schemas.microsoft.com/office/drawing/2014/main" id="{37794847-1564-B2C1-F4CF-2743E2DD287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3046" y="212373"/>
            <a:ext cx="1700595" cy="353916"/>
          </a:xfrm>
          <a:prstGeom prst="rect">
            <a:avLst/>
          </a:prstGeom>
        </p:spPr>
      </p:pic>
      <p:sp>
        <p:nvSpPr>
          <p:cNvPr id="37" name="Text 22">
            <a:extLst>
              <a:ext uri="{FF2B5EF4-FFF2-40B4-BE49-F238E27FC236}">
                <a16:creationId xmlns:a16="http://schemas.microsoft.com/office/drawing/2014/main" id="{2251904C-6226-C128-1E7F-F9FC5F6E46FD}"/>
              </a:ext>
            </a:extLst>
          </p:cNvPr>
          <p:cNvSpPr/>
          <p:nvPr/>
        </p:nvSpPr>
        <p:spPr>
          <a:xfrm>
            <a:off x="457200" y="653796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D99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Unioncamere — Bilancio d'esercizio 2025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57200" y="658368"/>
            <a:ext cx="112471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it-IT" sz="3000" b="1" noProof="0">
                <a:solidFill>
                  <a:srgbClr val="00B0F0"/>
                </a:solidFill>
                <a:latin typeface="Georgia" pitchFamily="34" charset="0"/>
              </a:rPr>
              <a:t>Dal conto economico al risultato d'esercizio</a:t>
            </a:r>
          </a:p>
        </p:txBody>
      </p:sp>
      <p:sp>
        <p:nvSpPr>
          <p:cNvPr id="4" name="Text 2"/>
          <p:cNvSpPr/>
          <p:nvPr/>
        </p:nvSpPr>
        <p:spPr>
          <a:xfrm>
            <a:off x="731520" y="173736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Proventi gestione ordinaria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4846320" y="173736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  <a:ea typeface="Cambria" panose="02040503050406030204" pitchFamily="18" charset="0"/>
                <a:cs typeface="Georgia" pitchFamily="34" charset="-120"/>
              </a:rPr>
              <a:t>80.259,1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731520" y="22402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Oneri gestione ordinaria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4846320" y="224028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  <a:ea typeface="Cambria" panose="02040503050406030204" pitchFamily="18" charset="0"/>
                <a:cs typeface="Georgia" pitchFamily="34" charset="-120"/>
              </a:rPr>
              <a:t>79.993,9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  <a:ea typeface="Cambria" panose="02040503050406030204" pitchFamily="18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640080" y="2697480"/>
            <a:ext cx="6118939" cy="50292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prstDash val="solid"/>
          </a:ln>
        </p:spPr>
        <p:txBody>
          <a:bodyPr/>
          <a:lstStyle/>
          <a:p>
            <a:endParaRPr lang="it-IT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731520" y="274320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Risultato gestione ordinaria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4846320" y="274320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  <a:ea typeface="Cambria" panose="02040503050406030204" pitchFamily="18" charset="0"/>
                <a:cs typeface="Georgia" pitchFamily="34" charset="-120"/>
              </a:rPr>
              <a:t>265,2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  <a:ea typeface="Cambria" panose="02040503050406030204" pitchFamily="18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731520" y="324612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Risultato gestione finanziaria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4846320" y="324612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  <a:ea typeface="Cambria" panose="02040503050406030204" pitchFamily="18" charset="0"/>
                <a:cs typeface="Georgia" pitchFamily="34" charset="-120"/>
              </a:rPr>
              <a:t>677,6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  <a:ea typeface="Cambria" panose="02040503050406030204" pitchFamily="18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731520" y="374904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Risultato gestione straordinaria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4846320" y="374904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  <a:ea typeface="Cambria" panose="02040503050406030204" pitchFamily="18" charset="0"/>
                <a:cs typeface="Georgia" pitchFamily="34" charset="-120"/>
              </a:rPr>
              <a:t>119,6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  <a:ea typeface="Cambria" panose="02040503050406030204" pitchFamily="18" charset="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640080" y="4206240"/>
            <a:ext cx="6118939" cy="502920"/>
          </a:xfrm>
          <a:prstGeom prst="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  <a:ln w="12700">
            <a:solidFill>
              <a:srgbClr val="00B0F0"/>
            </a:solidFill>
            <a:prstDash val="solid"/>
          </a:ln>
        </p:spPr>
        <p:txBody>
          <a:bodyPr/>
          <a:lstStyle/>
          <a:p>
            <a:endParaRPr lang="it-IT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731520" y="425196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Avanzo d'esercizio 2025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4846320" y="425196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  <a:ea typeface="Cambria" panose="02040503050406030204" pitchFamily="18" charset="0"/>
                <a:cs typeface="Georgia" pitchFamily="34" charset="-120"/>
              </a:rPr>
              <a:t>1.062,4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  <a:ea typeface="Cambria" panose="02040503050406030204" pitchFamily="18" charset="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73152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Valori in migliaia di euro</a:t>
            </a:r>
            <a:endParaRPr lang="en-US" sz="14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8229600" y="1737360"/>
            <a:ext cx="3474720" cy="3931920"/>
          </a:xfrm>
          <a:prstGeom prst="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  <a:ln w="12700">
            <a:solidFill>
              <a:srgbClr val="0B2545"/>
            </a:solidFill>
            <a:prstDash val="solid"/>
          </a:ln>
        </p:spPr>
        <p:txBody>
          <a:bodyPr/>
          <a:lstStyle/>
          <a:p>
            <a:endParaRPr lang="it-IT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6" name="Shape 24"/>
          <p:cNvSpPr/>
          <p:nvPr/>
        </p:nvSpPr>
        <p:spPr>
          <a:xfrm>
            <a:off x="8229600" y="1737360"/>
            <a:ext cx="90000" cy="39319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8412480" y="187452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La chiave di lettura</a:t>
            </a:r>
            <a:endParaRPr lang="en-US" sz="11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8412480" y="219456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i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itchFamily="34" charset="-120"/>
              </a:rPr>
              <a:t>Un equilibrio costruito sul sistema</a:t>
            </a:r>
            <a:endParaRPr lang="en-US" sz="1700" dirty="0">
              <a:solidFill>
                <a:schemeClr val="accent5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8412480" y="2926080"/>
            <a:ext cx="320040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300"/>
              </a:spcAft>
              <a:buNone/>
            </a:pP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L'avanzo si riduce rispetto al 2024 non per calo dei ricavi — che anzi crescono — ma per la scelta strategica di utilizzare avanzi pregressi per ampliare gli interventi a favore del sistema camerale, come deliberato in sede di approvazione del bilancio 2024.</a:t>
            </a:r>
            <a:endParaRPr lang="en-US" sz="14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2" name="Text 30"/>
          <p:cNvSpPr/>
          <p:nvPr/>
        </p:nvSpPr>
        <p:spPr>
          <a:xfrm>
            <a:off x="11457432" y="6537960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-120"/>
              </a:rPr>
              <a:t>2</a:t>
            </a:r>
          </a:p>
        </p:txBody>
      </p:sp>
      <p:pic>
        <p:nvPicPr>
          <p:cNvPr id="33" name="Immagine 32">
            <a:extLst>
              <a:ext uri="{FF2B5EF4-FFF2-40B4-BE49-F238E27FC236}">
                <a16:creationId xmlns:a16="http://schemas.microsoft.com/office/drawing/2014/main" id="{B37A1163-4B45-3415-874C-CA34FD6A75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046" y="212373"/>
            <a:ext cx="1700595" cy="353916"/>
          </a:xfrm>
          <a:prstGeom prst="rect">
            <a:avLst/>
          </a:prstGeom>
        </p:spPr>
      </p:pic>
      <p:sp>
        <p:nvSpPr>
          <p:cNvPr id="34" name="Text 22">
            <a:extLst>
              <a:ext uri="{FF2B5EF4-FFF2-40B4-BE49-F238E27FC236}">
                <a16:creationId xmlns:a16="http://schemas.microsoft.com/office/drawing/2014/main" id="{9C9AFBDC-BC3C-59E5-A507-AA3FCB628D95}"/>
              </a:ext>
            </a:extLst>
          </p:cNvPr>
          <p:cNvSpPr/>
          <p:nvPr/>
        </p:nvSpPr>
        <p:spPr>
          <a:xfrm>
            <a:off x="457200" y="653796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D99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Unioncamere — Bilancio d'esercizio 2025</a:t>
            </a:r>
            <a:endParaRPr lang="en-US" sz="900" dirty="0"/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669A0D3B-9681-55AC-F116-0CBB914C08E4}"/>
              </a:ext>
            </a:extLst>
          </p:cNvPr>
          <p:cNvSpPr/>
          <p:nvPr/>
        </p:nvSpPr>
        <p:spPr>
          <a:xfrm>
            <a:off x="8059271" y="403412"/>
            <a:ext cx="215153" cy="19094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78C80819-48FB-C634-C3F6-4B85F30D9034}"/>
              </a:ext>
            </a:extLst>
          </p:cNvPr>
          <p:cNvSpPr/>
          <p:nvPr/>
        </p:nvSpPr>
        <p:spPr>
          <a:xfrm>
            <a:off x="8059271" y="700143"/>
            <a:ext cx="215153" cy="1909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A5DD8277-2240-436C-C6DF-C9503CFF9890}"/>
              </a:ext>
            </a:extLst>
          </p:cNvPr>
          <p:cNvSpPr txBox="1"/>
          <p:nvPr/>
        </p:nvSpPr>
        <p:spPr>
          <a:xfrm>
            <a:off x="8220630" y="340657"/>
            <a:ext cx="21067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>
                <a:latin typeface="Cambria" panose="02040503050406030204" pitchFamily="18" charset="0"/>
                <a:ea typeface="Cambria" panose="02040503050406030204" pitchFamily="18" charset="0"/>
              </a:rPr>
              <a:t>Incidenza bilancio 2025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E09B224F-8736-F218-9987-490361B9E87D}"/>
              </a:ext>
            </a:extLst>
          </p:cNvPr>
          <p:cNvSpPr txBox="1"/>
          <p:nvPr/>
        </p:nvSpPr>
        <p:spPr>
          <a:xfrm>
            <a:off x="8220635" y="656969"/>
            <a:ext cx="21067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>
                <a:latin typeface="Cambria" panose="02040503050406030204" pitchFamily="18" charset="0"/>
                <a:ea typeface="Cambria" panose="02040503050406030204" pitchFamily="18" charset="0"/>
              </a:rPr>
              <a:t>Valore totale del progetto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57200" y="658368"/>
            <a:ext cx="112471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it-IT" sz="3000" b="1" noProof="0">
                <a:solidFill>
                  <a:srgbClr val="00B0F0"/>
                </a:solidFill>
                <a:latin typeface="Georgia" pitchFamily="34" charset="0"/>
              </a:rPr>
              <a:t>Da dove arrivano le risorse: 80,3 mln di proventi</a:t>
            </a:r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140389545"/>
              </p:ext>
            </p:extLst>
          </p:nvPr>
        </p:nvGraphicFramePr>
        <p:xfrm>
          <a:off x="457200" y="1645920"/>
          <a:ext cx="5943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2"/>
          <p:cNvSpPr/>
          <p:nvPr/>
        </p:nvSpPr>
        <p:spPr>
          <a:xfrm>
            <a:off x="2286000" y="3474720"/>
            <a:ext cx="2286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B2545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itchFamily="34" charset="-120"/>
              </a:rPr>
              <a:t>80,3</a:t>
            </a:r>
            <a:endParaRPr lang="en-US" sz="3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 3"/>
          <p:cNvSpPr/>
          <p:nvPr/>
        </p:nvSpPr>
        <p:spPr>
          <a:xfrm>
            <a:off x="2286000" y="40233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milioni €</a:t>
            </a:r>
            <a:endParaRPr lang="en-US" sz="1400" b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Shape 4"/>
          <p:cNvSpPr/>
          <p:nvPr/>
        </p:nvSpPr>
        <p:spPr>
          <a:xfrm>
            <a:off x="6675120" y="2011680"/>
            <a:ext cx="274320" cy="274320"/>
          </a:xfrm>
          <a:prstGeom prst="rect">
            <a:avLst/>
          </a:prstGeom>
          <a:solidFill>
            <a:srgbClr val="00B0F0"/>
          </a:solidFill>
          <a:ln w="12700">
            <a:solidFill>
              <a:srgbClr val="0B2545"/>
            </a:solidFill>
            <a:prstDash val="solid"/>
          </a:ln>
        </p:spPr>
        <p:txBody>
          <a:bodyPr/>
          <a:lstStyle/>
          <a:p>
            <a:endParaRPr lang="it-IT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 5"/>
          <p:cNvSpPr/>
          <p:nvPr/>
        </p:nvSpPr>
        <p:spPr>
          <a:xfrm>
            <a:off x="7086600" y="192024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Contributi enti nazionali e UE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 6"/>
          <p:cNvSpPr/>
          <p:nvPr/>
        </p:nvSpPr>
        <p:spPr>
          <a:xfrm>
            <a:off x="7086600" y="217627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i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45.675  migliaia €</a:t>
            </a:r>
            <a:endParaRPr lang="en-US" dirty="0">
              <a:solidFill>
                <a:schemeClr val="accent5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 7"/>
          <p:cNvSpPr/>
          <p:nvPr/>
        </p:nvSpPr>
        <p:spPr>
          <a:xfrm>
            <a:off x="10607040" y="201168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b="1" dirty="0">
                <a:solidFill>
                  <a:srgbClr val="2E7D4F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+5,9%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6675120" y="2697480"/>
            <a:ext cx="274320" cy="274320"/>
          </a:xfrm>
          <a:prstGeom prst="rect">
            <a:avLst/>
          </a:prstGeom>
          <a:solidFill>
            <a:srgbClr val="00B050"/>
          </a:solidFill>
          <a:ln w="12700">
            <a:solidFill>
              <a:srgbClr val="00B050"/>
            </a:solidFill>
            <a:prstDash val="solid"/>
          </a:ln>
        </p:spPr>
        <p:txBody>
          <a:bodyPr/>
          <a:lstStyle/>
          <a:p>
            <a:endParaRPr lang="it-IT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Text 9"/>
          <p:cNvSpPr/>
          <p:nvPr/>
        </p:nvSpPr>
        <p:spPr>
          <a:xfrm>
            <a:off x="7086600" y="260604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Contributi associativi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7086600" y="286207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i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18.949  migliaia €</a:t>
            </a:r>
            <a:endParaRPr lang="en-US" dirty="0">
              <a:solidFill>
                <a:schemeClr val="accent5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Text 11"/>
          <p:cNvSpPr/>
          <p:nvPr/>
        </p:nvSpPr>
        <p:spPr>
          <a:xfrm>
            <a:off x="10607040" y="269748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b="1" dirty="0">
                <a:solidFill>
                  <a:srgbClr val="2E7D4F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+9,4%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Shape 12"/>
          <p:cNvSpPr/>
          <p:nvPr/>
        </p:nvSpPr>
        <p:spPr>
          <a:xfrm>
            <a:off x="6675120" y="3383280"/>
            <a:ext cx="274320" cy="274320"/>
          </a:xfrm>
          <a:prstGeom prst="rect">
            <a:avLst/>
          </a:prstGeom>
          <a:solidFill>
            <a:srgbClr val="FFFF00"/>
          </a:solidFill>
          <a:ln w="12700">
            <a:solidFill>
              <a:srgbClr val="13315C"/>
            </a:solidFill>
            <a:prstDash val="solid"/>
          </a:ln>
        </p:spPr>
        <p:txBody>
          <a:bodyPr/>
          <a:lstStyle/>
          <a:p>
            <a:endParaRPr lang="it-IT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Text 13"/>
          <p:cNvSpPr/>
          <p:nvPr/>
        </p:nvSpPr>
        <p:spPr>
          <a:xfrm>
            <a:off x="7086600" y="329184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Fondo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perequativo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Text 14"/>
          <p:cNvSpPr/>
          <p:nvPr/>
        </p:nvSpPr>
        <p:spPr>
          <a:xfrm>
            <a:off x="7086600" y="354787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i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6.355  migliaia €</a:t>
            </a:r>
            <a:endParaRPr lang="en-US" dirty="0">
              <a:solidFill>
                <a:schemeClr val="accent5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" name="Text 15"/>
          <p:cNvSpPr/>
          <p:nvPr/>
        </p:nvSpPr>
        <p:spPr>
          <a:xfrm>
            <a:off x="10607040" y="338328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b="1" dirty="0">
                <a:solidFill>
                  <a:srgbClr val="C1272D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–17,8%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9" name="Shape 16"/>
          <p:cNvSpPr/>
          <p:nvPr/>
        </p:nvSpPr>
        <p:spPr>
          <a:xfrm>
            <a:off x="6675120" y="4069080"/>
            <a:ext cx="274320" cy="27432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solidFill>
              <a:srgbClr val="D4A83A"/>
            </a:solidFill>
            <a:prstDash val="solid"/>
          </a:ln>
        </p:spPr>
        <p:txBody>
          <a:bodyPr/>
          <a:lstStyle/>
          <a:p>
            <a:endParaRPr lang="it-IT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0" name="Text 17"/>
          <p:cNvSpPr/>
          <p:nvPr/>
        </p:nvSpPr>
        <p:spPr>
          <a:xfrm>
            <a:off x="7086600" y="397764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Altri proventi e rimborsi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1" name="Text 18"/>
          <p:cNvSpPr/>
          <p:nvPr/>
        </p:nvSpPr>
        <p:spPr>
          <a:xfrm>
            <a:off x="7086600" y="423367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i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4.979  migliaia €</a:t>
            </a:r>
            <a:endParaRPr lang="en-US" dirty="0">
              <a:solidFill>
                <a:schemeClr val="accent5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" name="Text 19"/>
          <p:cNvSpPr/>
          <p:nvPr/>
        </p:nvSpPr>
        <p:spPr>
          <a:xfrm>
            <a:off x="10607040" y="406908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b="1" dirty="0">
                <a:solidFill>
                  <a:srgbClr val="C1272D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–2,2%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" name="Shape 20"/>
          <p:cNvSpPr/>
          <p:nvPr/>
        </p:nvSpPr>
        <p:spPr>
          <a:xfrm>
            <a:off x="6675120" y="4754880"/>
            <a:ext cx="274320" cy="274320"/>
          </a:xfrm>
          <a:prstGeom prst="rect">
            <a:avLst/>
          </a:prstGeom>
          <a:solidFill>
            <a:srgbClr val="FFCCFF"/>
          </a:solidFill>
          <a:ln w="12700">
            <a:solidFill>
              <a:srgbClr val="8D99AE"/>
            </a:solidFill>
            <a:prstDash val="solid"/>
          </a:ln>
        </p:spPr>
        <p:txBody>
          <a:bodyPr/>
          <a:lstStyle/>
          <a:p>
            <a:endParaRPr lang="it-IT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4" name="Text 21"/>
          <p:cNvSpPr/>
          <p:nvPr/>
        </p:nvSpPr>
        <p:spPr>
          <a:xfrm>
            <a:off x="7086600" y="466344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Servizi commerciali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Text 22"/>
          <p:cNvSpPr/>
          <p:nvPr/>
        </p:nvSpPr>
        <p:spPr>
          <a:xfrm>
            <a:off x="7086600" y="491947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i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4.301  migliaia €</a:t>
            </a:r>
            <a:endParaRPr lang="en-US" dirty="0">
              <a:solidFill>
                <a:schemeClr val="accent5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6" name="Text 23"/>
          <p:cNvSpPr/>
          <p:nvPr/>
        </p:nvSpPr>
        <p:spPr>
          <a:xfrm>
            <a:off x="10607040" y="475488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b="1" dirty="0">
                <a:solidFill>
                  <a:srgbClr val="C1272D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–15,8%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7" name="Shape 24"/>
          <p:cNvSpPr/>
          <p:nvPr/>
        </p:nvSpPr>
        <p:spPr>
          <a:xfrm>
            <a:off x="6675120" y="5449824"/>
            <a:ext cx="5120640" cy="85953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8" name="Text 25"/>
          <p:cNvSpPr/>
          <p:nvPr/>
        </p:nvSpPr>
        <p:spPr>
          <a:xfrm>
            <a:off x="6766560" y="5602456"/>
            <a:ext cx="4937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Il 57% dei proventi deriva da contributi nazionali e UE: Unioncamere opera sempre più come soggetto attuatore di </a:t>
            </a:r>
            <a:r>
              <a:rPr lang="en-US" sz="1600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politiche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 pubbliche.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9" name="Text 26"/>
          <p:cNvSpPr/>
          <p:nvPr/>
        </p:nvSpPr>
        <p:spPr>
          <a:xfrm>
            <a:off x="457200" y="653796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D99A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Unioncamere — Bilancio d'esercizio 2025</a:t>
            </a:r>
            <a:endParaRPr lang="en-US" sz="9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1" name="Text 28"/>
          <p:cNvSpPr/>
          <p:nvPr/>
        </p:nvSpPr>
        <p:spPr>
          <a:xfrm>
            <a:off x="11457432" y="6537960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3</a:t>
            </a:r>
          </a:p>
        </p:txBody>
      </p:sp>
      <p:pic>
        <p:nvPicPr>
          <p:cNvPr id="32" name="Immagine 31">
            <a:extLst>
              <a:ext uri="{FF2B5EF4-FFF2-40B4-BE49-F238E27FC236}">
                <a16:creationId xmlns:a16="http://schemas.microsoft.com/office/drawing/2014/main" id="{95CA84C2-0FA5-E07E-E86A-0274FE14C4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046" y="212373"/>
            <a:ext cx="1700595" cy="35391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57200" y="658368"/>
            <a:ext cx="112471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000" b="1" dirty="0">
                <a:solidFill>
                  <a:srgbClr val="00B0F0"/>
                </a:solidFill>
                <a:latin typeface="Georgia" pitchFamily="34" charset="0"/>
              </a:rPr>
              <a:t>Come vengono impiegate: 80,0 </a:t>
            </a:r>
            <a:r>
              <a:rPr lang="en-US" sz="3000" b="1" dirty="0" err="1">
                <a:solidFill>
                  <a:srgbClr val="00B0F0"/>
                </a:solidFill>
                <a:latin typeface="Georgia" pitchFamily="34" charset="0"/>
              </a:rPr>
              <a:t>mln</a:t>
            </a:r>
            <a:r>
              <a:rPr lang="en-US" sz="3000" b="1" dirty="0">
                <a:solidFill>
                  <a:srgbClr val="00B0F0"/>
                </a:solidFill>
                <a:latin typeface="Georgia" pitchFamily="34" charset="0"/>
              </a:rPr>
              <a:t> di </a:t>
            </a:r>
            <a:r>
              <a:rPr lang="it-IT" sz="3000" b="1" noProof="0" dirty="0">
                <a:solidFill>
                  <a:srgbClr val="00B0F0"/>
                </a:solidFill>
                <a:latin typeface="Georgia" pitchFamily="34" charset="0"/>
              </a:rPr>
              <a:t>oneri</a:t>
            </a:r>
            <a:endParaRPr lang="en-US" sz="3000" b="1" dirty="0">
              <a:solidFill>
                <a:srgbClr val="00B0F0"/>
              </a:solidFill>
              <a:latin typeface="Georgia" pitchFamily="34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457200" y="1645920"/>
            <a:ext cx="5440680" cy="466344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5" name="Shape 3"/>
          <p:cNvSpPr/>
          <p:nvPr/>
        </p:nvSpPr>
        <p:spPr>
          <a:xfrm>
            <a:off x="457200" y="1645920"/>
            <a:ext cx="5440680" cy="914400"/>
          </a:xfrm>
          <a:prstGeom prst="rect">
            <a:avLst/>
          </a:prstGeom>
          <a:solidFill>
            <a:srgbClr val="00B0F0">
              <a:alpha val="79000"/>
            </a:srgbClr>
          </a:solidFill>
          <a:ln w="12700">
            <a:solidFill>
              <a:srgbClr val="0B2545"/>
            </a:solidFill>
            <a:prstDash val="solid"/>
          </a:ln>
        </p:spPr>
        <p:txBody>
          <a:bodyPr/>
          <a:lstStyle/>
          <a:p>
            <a:endParaRPr lang="it-IT" noProof="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457200" y="1645920"/>
            <a:ext cx="5440680" cy="72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2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685800" y="1737360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b="1" noProof="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Funzionamento della struttura</a:t>
            </a:r>
            <a:endParaRPr lang="it-IT" noProof="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685800" y="205740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2200" b="1" noProof="0" dirty="0">
                <a:solidFill>
                  <a:schemeClr val="bg1"/>
                </a:solidFill>
                <a:latin typeface="Georgia" pitchFamily="34" charset="0"/>
                <a:ea typeface="Cambria" panose="02040503050406030204" pitchFamily="18" charset="0"/>
                <a:cs typeface="Georgia" pitchFamily="34" charset="-120"/>
              </a:rPr>
              <a:t>13,4 mln €</a:t>
            </a:r>
            <a:endParaRPr lang="it-IT" sz="2200" noProof="0" dirty="0">
              <a:solidFill>
                <a:schemeClr val="bg1"/>
              </a:solidFill>
            </a:endParaRPr>
          </a:p>
        </p:txBody>
      </p:sp>
      <p:sp>
        <p:nvSpPr>
          <p:cNvPr id="9" name="Text 7"/>
          <p:cNvSpPr/>
          <p:nvPr/>
        </p:nvSpPr>
        <p:spPr>
          <a:xfrm>
            <a:off x="3200400" y="2103120"/>
            <a:ext cx="2514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sz="1400" i="1" noProof="0" dirty="0">
                <a:solidFill>
                  <a:schemeClr val="bg1"/>
                </a:solidFill>
                <a:latin typeface="Calibri" pitchFamily="34" charset="0"/>
                <a:ea typeface="Cambria" panose="02040503050406030204" pitchFamily="18" charset="0"/>
                <a:cs typeface="Calibri" pitchFamily="34" charset="-120"/>
              </a:rPr>
              <a:t>16,8%  del totale</a:t>
            </a:r>
            <a:endParaRPr lang="it-IT" sz="1400" noProof="0" dirty="0">
              <a:solidFill>
                <a:schemeClr val="bg1"/>
              </a:solidFill>
            </a:endParaRPr>
          </a:p>
        </p:txBody>
      </p:sp>
      <p:sp>
        <p:nvSpPr>
          <p:cNvPr id="10" name="Text 8"/>
          <p:cNvSpPr/>
          <p:nvPr/>
        </p:nvSpPr>
        <p:spPr>
          <a:xfrm>
            <a:off x="3200400" y="2331720"/>
            <a:ext cx="2514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sz="1400" i="1" noProof="0" dirty="0">
                <a:solidFill>
                  <a:schemeClr val="bg1"/>
                </a:solidFill>
                <a:latin typeface="Calibri" pitchFamily="34" charset="0"/>
                <a:ea typeface="Cambria" panose="02040503050406030204" pitchFamily="18" charset="0"/>
                <a:cs typeface="Calibri" pitchFamily="34" charset="-120"/>
              </a:rPr>
              <a:t>+3,15% vs 2024</a:t>
            </a:r>
            <a:endParaRPr lang="it-IT" sz="1400" noProof="0" dirty="0">
              <a:solidFill>
                <a:schemeClr val="bg1"/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685800" y="269748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1400" noProof="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Personale</a:t>
            </a:r>
            <a:endParaRPr lang="it-IT" sz="1400" noProof="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3840480" y="269748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b="1" noProof="0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4.756,8</a:t>
            </a:r>
            <a:endParaRPr lang="it-IT" noProof="0" dirty="0"/>
          </a:p>
        </p:txBody>
      </p:sp>
      <p:sp>
        <p:nvSpPr>
          <p:cNvPr id="13" name="Text 11"/>
          <p:cNvSpPr/>
          <p:nvPr/>
        </p:nvSpPr>
        <p:spPr>
          <a:xfrm>
            <a:off x="5029200" y="2697480"/>
            <a:ext cx="777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sz="1200" b="1" i="1" noProof="0" dirty="0">
                <a:solidFill>
                  <a:srgbClr val="C127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–1,55%</a:t>
            </a:r>
            <a:endParaRPr lang="it-IT" sz="1200" b="1" noProof="0" dirty="0"/>
          </a:p>
        </p:txBody>
      </p:sp>
      <p:sp>
        <p:nvSpPr>
          <p:cNvPr id="14" name="Text 12"/>
          <p:cNvSpPr/>
          <p:nvPr/>
        </p:nvSpPr>
        <p:spPr>
          <a:xfrm>
            <a:off x="685800" y="3172968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1400" noProof="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Funzionamento della struttura</a:t>
            </a:r>
            <a:endParaRPr lang="it-IT" sz="1400" noProof="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3657600" y="3172968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b="1" noProof="0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6.521,7</a:t>
            </a:r>
            <a:endParaRPr lang="it-IT" noProof="0" dirty="0"/>
          </a:p>
        </p:txBody>
      </p:sp>
      <p:sp>
        <p:nvSpPr>
          <p:cNvPr id="16" name="Text 14"/>
          <p:cNvSpPr/>
          <p:nvPr/>
        </p:nvSpPr>
        <p:spPr>
          <a:xfrm>
            <a:off x="5029200" y="3172968"/>
            <a:ext cx="777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sz="1200" b="1" i="1" noProof="0" dirty="0">
                <a:solidFill>
                  <a:srgbClr val="2E7D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+6,81%</a:t>
            </a:r>
            <a:endParaRPr lang="it-IT" sz="1200" b="1" noProof="0" dirty="0"/>
          </a:p>
        </p:txBody>
      </p:sp>
      <p:sp>
        <p:nvSpPr>
          <p:cNvPr id="20" name="Text 18"/>
          <p:cNvSpPr/>
          <p:nvPr/>
        </p:nvSpPr>
        <p:spPr>
          <a:xfrm>
            <a:off x="685800" y="3648809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1400" noProof="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Ammortamenti</a:t>
            </a:r>
            <a:endParaRPr lang="it-IT" sz="1400" noProof="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3840480" y="3648809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b="1" noProof="0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1.731,0</a:t>
            </a:r>
            <a:endParaRPr lang="it-IT" noProof="0" dirty="0"/>
          </a:p>
        </p:txBody>
      </p:sp>
      <p:sp>
        <p:nvSpPr>
          <p:cNvPr id="22" name="Text 20"/>
          <p:cNvSpPr/>
          <p:nvPr/>
        </p:nvSpPr>
        <p:spPr>
          <a:xfrm>
            <a:off x="5029200" y="3648809"/>
            <a:ext cx="777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sz="1200" b="1" i="1" noProof="0" dirty="0">
                <a:solidFill>
                  <a:srgbClr val="2E7D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+19,66%</a:t>
            </a:r>
            <a:endParaRPr lang="it-IT" sz="1200" b="1" noProof="0" dirty="0"/>
          </a:p>
        </p:txBody>
      </p:sp>
      <p:sp>
        <p:nvSpPr>
          <p:cNvPr id="29" name="Text 27"/>
          <p:cNvSpPr/>
          <p:nvPr/>
        </p:nvSpPr>
        <p:spPr>
          <a:xfrm>
            <a:off x="685800" y="4098116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it-IT" sz="1400" noProof="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Accantonamenti</a:t>
            </a:r>
          </a:p>
        </p:txBody>
      </p:sp>
      <p:sp>
        <p:nvSpPr>
          <p:cNvPr id="30" name="Text 28"/>
          <p:cNvSpPr/>
          <p:nvPr/>
        </p:nvSpPr>
        <p:spPr>
          <a:xfrm>
            <a:off x="3840480" y="4098116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b="1" noProof="0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423,1</a:t>
            </a:r>
            <a:endParaRPr lang="it-IT" noProof="0" dirty="0"/>
          </a:p>
        </p:txBody>
      </p:sp>
      <p:sp>
        <p:nvSpPr>
          <p:cNvPr id="31" name="Text 29"/>
          <p:cNvSpPr/>
          <p:nvPr/>
        </p:nvSpPr>
        <p:spPr>
          <a:xfrm>
            <a:off x="5029200" y="4098116"/>
            <a:ext cx="777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sz="1200" b="1" i="1" noProof="0" dirty="0">
                <a:solidFill>
                  <a:srgbClr val="C127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–33,66%</a:t>
            </a:r>
            <a:endParaRPr lang="it-IT" sz="1200" b="1" noProof="0" dirty="0"/>
          </a:p>
        </p:txBody>
      </p:sp>
      <p:sp>
        <p:nvSpPr>
          <p:cNvPr id="32" name="Shape 30"/>
          <p:cNvSpPr/>
          <p:nvPr/>
        </p:nvSpPr>
        <p:spPr>
          <a:xfrm>
            <a:off x="6263640" y="1645920"/>
            <a:ext cx="5440680" cy="466344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33" name="Shape 31"/>
          <p:cNvSpPr/>
          <p:nvPr/>
        </p:nvSpPr>
        <p:spPr>
          <a:xfrm>
            <a:off x="6263640" y="1645920"/>
            <a:ext cx="5440680" cy="914400"/>
          </a:xfrm>
          <a:prstGeom prst="rect">
            <a:avLst/>
          </a:prstGeom>
          <a:solidFill>
            <a:srgbClr val="00B0F0">
              <a:alpha val="79000"/>
            </a:srgbClr>
          </a:solidFill>
          <a:ln w="12700">
            <a:solidFill>
              <a:srgbClr val="0B2545"/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34" name="Shape 32"/>
          <p:cNvSpPr/>
          <p:nvPr/>
        </p:nvSpPr>
        <p:spPr>
          <a:xfrm>
            <a:off x="6263640" y="1645920"/>
            <a:ext cx="5440680" cy="72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2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 noProof="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5" name="Text 33"/>
          <p:cNvSpPr/>
          <p:nvPr/>
        </p:nvSpPr>
        <p:spPr>
          <a:xfrm>
            <a:off x="6492240" y="1737360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b="1" noProof="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Programmi per il sistema camerale</a:t>
            </a:r>
            <a:endParaRPr lang="it-IT" noProof="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6" name="Text 34"/>
          <p:cNvSpPr/>
          <p:nvPr/>
        </p:nvSpPr>
        <p:spPr>
          <a:xfrm>
            <a:off x="6492240" y="205740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2200" b="1" noProof="0" dirty="0">
                <a:solidFill>
                  <a:schemeClr val="bg1"/>
                </a:solidFill>
                <a:latin typeface="Georgia" pitchFamily="34" charset="0"/>
                <a:ea typeface="Cambria" panose="02040503050406030204" pitchFamily="18" charset="0"/>
                <a:cs typeface="Georgia" pitchFamily="34" charset="-120"/>
              </a:rPr>
              <a:t>66,6 mln €</a:t>
            </a:r>
            <a:endParaRPr lang="it-IT" sz="2200" noProof="0" dirty="0">
              <a:solidFill>
                <a:schemeClr val="bg1"/>
              </a:solidFill>
            </a:endParaRPr>
          </a:p>
        </p:txBody>
      </p:sp>
      <p:sp>
        <p:nvSpPr>
          <p:cNvPr id="37" name="Text 35"/>
          <p:cNvSpPr/>
          <p:nvPr/>
        </p:nvSpPr>
        <p:spPr>
          <a:xfrm>
            <a:off x="9006840" y="2103120"/>
            <a:ext cx="2514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sz="1400" i="1" noProof="0" dirty="0">
                <a:solidFill>
                  <a:schemeClr val="bg1"/>
                </a:solidFill>
                <a:latin typeface="Calibri" pitchFamily="34" charset="0"/>
                <a:ea typeface="Cambria" panose="02040503050406030204" pitchFamily="18" charset="0"/>
                <a:cs typeface="Calibri" pitchFamily="34" charset="-120"/>
              </a:rPr>
              <a:t>83,2%  del totale</a:t>
            </a:r>
            <a:endParaRPr lang="it-IT" sz="1400" noProof="0" dirty="0">
              <a:solidFill>
                <a:schemeClr val="bg1"/>
              </a:solidFill>
            </a:endParaRPr>
          </a:p>
        </p:txBody>
      </p:sp>
      <p:sp>
        <p:nvSpPr>
          <p:cNvPr id="38" name="Text 36"/>
          <p:cNvSpPr/>
          <p:nvPr/>
        </p:nvSpPr>
        <p:spPr>
          <a:xfrm>
            <a:off x="9006840" y="2331720"/>
            <a:ext cx="2514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sz="1400" i="1" noProof="0" dirty="0">
                <a:solidFill>
                  <a:schemeClr val="bg1"/>
                </a:solidFill>
                <a:latin typeface="Calibri" pitchFamily="34" charset="0"/>
                <a:ea typeface="Cambria" panose="02040503050406030204" pitchFamily="18" charset="0"/>
                <a:cs typeface="Calibri" pitchFamily="34" charset="-120"/>
              </a:rPr>
              <a:t>+5,73% vs 2024</a:t>
            </a:r>
            <a:endParaRPr lang="it-IT" sz="1400" noProof="0" dirty="0">
              <a:solidFill>
                <a:schemeClr val="bg1"/>
              </a:solidFill>
            </a:endParaRPr>
          </a:p>
        </p:txBody>
      </p:sp>
      <p:sp>
        <p:nvSpPr>
          <p:cNvPr id="39" name="Text 37"/>
          <p:cNvSpPr/>
          <p:nvPr/>
        </p:nvSpPr>
        <p:spPr>
          <a:xfrm>
            <a:off x="6492239" y="2697480"/>
            <a:ext cx="336819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1400" noProof="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Iniziative</a:t>
            </a:r>
            <a:r>
              <a:rPr lang="it-IT" sz="1400" noProof="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it-IT" sz="1400" noProof="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finanziate</a:t>
            </a:r>
            <a:r>
              <a:rPr lang="it-IT" sz="1400" noProof="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it-IT" sz="1400" noProof="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da enti nazionali/UE</a:t>
            </a:r>
          </a:p>
        </p:txBody>
      </p:sp>
      <p:sp>
        <p:nvSpPr>
          <p:cNvPr id="40" name="Text 38"/>
          <p:cNvSpPr/>
          <p:nvPr/>
        </p:nvSpPr>
        <p:spPr>
          <a:xfrm>
            <a:off x="9646920" y="269748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b="1" noProof="0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44.903,6</a:t>
            </a:r>
            <a:endParaRPr lang="it-IT" noProof="0" dirty="0"/>
          </a:p>
        </p:txBody>
      </p:sp>
      <p:sp>
        <p:nvSpPr>
          <p:cNvPr id="41" name="Text 39"/>
          <p:cNvSpPr/>
          <p:nvPr/>
        </p:nvSpPr>
        <p:spPr>
          <a:xfrm>
            <a:off x="10835640" y="2697480"/>
            <a:ext cx="777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sz="1200" b="1" i="1" noProof="0" dirty="0">
                <a:solidFill>
                  <a:srgbClr val="2E7D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+6,40%</a:t>
            </a:r>
            <a:endParaRPr lang="it-IT" sz="1200" b="1" noProof="0" dirty="0"/>
          </a:p>
        </p:txBody>
      </p:sp>
      <p:sp>
        <p:nvSpPr>
          <p:cNvPr id="42" name="Text 40"/>
          <p:cNvSpPr/>
          <p:nvPr/>
        </p:nvSpPr>
        <p:spPr>
          <a:xfrm>
            <a:off x="6492240" y="3172968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1400" noProof="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Iniziative</a:t>
            </a:r>
            <a:r>
              <a:rPr lang="it-IT" sz="1400" noProof="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finanziate </a:t>
            </a:r>
            <a:r>
              <a:rPr lang="it-IT" sz="1400" noProof="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con proventi propri</a:t>
            </a:r>
          </a:p>
        </p:txBody>
      </p:sp>
      <p:sp>
        <p:nvSpPr>
          <p:cNvPr id="43" name="Text 41"/>
          <p:cNvSpPr/>
          <p:nvPr/>
        </p:nvSpPr>
        <p:spPr>
          <a:xfrm>
            <a:off x="9646920" y="317296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b="1" noProof="0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7.114,0</a:t>
            </a:r>
            <a:endParaRPr lang="it-IT" noProof="0" dirty="0"/>
          </a:p>
        </p:txBody>
      </p:sp>
      <p:sp>
        <p:nvSpPr>
          <p:cNvPr id="44" name="Text 42"/>
          <p:cNvSpPr/>
          <p:nvPr/>
        </p:nvSpPr>
        <p:spPr>
          <a:xfrm>
            <a:off x="10835640" y="3172968"/>
            <a:ext cx="777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sz="1200" b="1" i="1" noProof="0" dirty="0">
                <a:solidFill>
                  <a:srgbClr val="2E7D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+55,34%</a:t>
            </a:r>
            <a:endParaRPr lang="it-IT" sz="1200" b="1" noProof="0" dirty="0"/>
          </a:p>
        </p:txBody>
      </p:sp>
      <p:sp>
        <p:nvSpPr>
          <p:cNvPr id="45" name="Text 43"/>
          <p:cNvSpPr/>
          <p:nvPr/>
        </p:nvSpPr>
        <p:spPr>
          <a:xfrm>
            <a:off x="6492240" y="3648456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1400" noProof="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Iniziative</a:t>
            </a:r>
            <a:r>
              <a:rPr lang="it-IT" sz="1400" noProof="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finanziate </a:t>
            </a:r>
            <a:r>
              <a:rPr lang="it-IT" sz="1400" noProof="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dal fondo perequativo</a:t>
            </a:r>
          </a:p>
        </p:txBody>
      </p:sp>
      <p:sp>
        <p:nvSpPr>
          <p:cNvPr id="46" name="Text 44"/>
          <p:cNvSpPr/>
          <p:nvPr/>
        </p:nvSpPr>
        <p:spPr>
          <a:xfrm>
            <a:off x="9646920" y="3648456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b="1" noProof="0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5.777,4</a:t>
            </a:r>
            <a:endParaRPr lang="it-IT" noProof="0" dirty="0"/>
          </a:p>
        </p:txBody>
      </p:sp>
      <p:sp>
        <p:nvSpPr>
          <p:cNvPr id="47" name="Text 45"/>
          <p:cNvSpPr/>
          <p:nvPr/>
        </p:nvSpPr>
        <p:spPr>
          <a:xfrm>
            <a:off x="10835640" y="3648456"/>
            <a:ext cx="777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sz="1200" b="1" i="1" noProof="0" dirty="0">
                <a:solidFill>
                  <a:srgbClr val="C127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–17,80%</a:t>
            </a:r>
            <a:endParaRPr lang="it-IT" sz="1200" b="1" noProof="0" dirty="0"/>
          </a:p>
        </p:txBody>
      </p:sp>
      <p:sp>
        <p:nvSpPr>
          <p:cNvPr id="48" name="Text 46"/>
          <p:cNvSpPr/>
          <p:nvPr/>
        </p:nvSpPr>
        <p:spPr>
          <a:xfrm>
            <a:off x="6492240" y="4123944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1400" noProof="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Segreteria</a:t>
            </a:r>
            <a:r>
              <a:rPr lang="it-IT" sz="1400" noProof="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it-IT" sz="1400" noProof="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Albo gestori ambientali</a:t>
            </a:r>
          </a:p>
        </p:txBody>
      </p:sp>
      <p:sp>
        <p:nvSpPr>
          <p:cNvPr id="49" name="Text 47"/>
          <p:cNvSpPr/>
          <p:nvPr/>
        </p:nvSpPr>
        <p:spPr>
          <a:xfrm>
            <a:off x="9646920" y="4123944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b="1" noProof="0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3.570,5</a:t>
            </a:r>
            <a:endParaRPr lang="it-IT" noProof="0" dirty="0"/>
          </a:p>
        </p:txBody>
      </p:sp>
      <p:sp>
        <p:nvSpPr>
          <p:cNvPr id="50" name="Text 48"/>
          <p:cNvSpPr/>
          <p:nvPr/>
        </p:nvSpPr>
        <p:spPr>
          <a:xfrm>
            <a:off x="10835640" y="4123944"/>
            <a:ext cx="777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sz="1200" b="1" i="1" noProof="0" dirty="0">
                <a:solidFill>
                  <a:srgbClr val="2E7D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+25,91%</a:t>
            </a:r>
            <a:endParaRPr lang="it-IT" sz="1200" b="1" noProof="0" dirty="0"/>
          </a:p>
        </p:txBody>
      </p:sp>
      <p:sp>
        <p:nvSpPr>
          <p:cNvPr id="51" name="Text 49"/>
          <p:cNvSpPr/>
          <p:nvPr/>
        </p:nvSpPr>
        <p:spPr>
          <a:xfrm>
            <a:off x="6492240" y="4599432"/>
            <a:ext cx="327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1400" noProof="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Iniziative</a:t>
            </a:r>
            <a:r>
              <a:rPr lang="it-IT" sz="1400" noProof="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finanziate </a:t>
            </a:r>
            <a:r>
              <a:rPr lang="it-IT" sz="1400" noProof="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con ricavi commerciali</a:t>
            </a:r>
          </a:p>
        </p:txBody>
      </p:sp>
      <p:sp>
        <p:nvSpPr>
          <p:cNvPr id="52" name="Text 50"/>
          <p:cNvSpPr/>
          <p:nvPr/>
        </p:nvSpPr>
        <p:spPr>
          <a:xfrm>
            <a:off x="9646920" y="4599432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b="1" noProof="0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2.910,9</a:t>
            </a:r>
            <a:endParaRPr lang="it-IT" noProof="0" dirty="0"/>
          </a:p>
        </p:txBody>
      </p:sp>
      <p:sp>
        <p:nvSpPr>
          <p:cNvPr id="53" name="Text 51"/>
          <p:cNvSpPr/>
          <p:nvPr/>
        </p:nvSpPr>
        <p:spPr>
          <a:xfrm>
            <a:off x="10835640" y="4599432"/>
            <a:ext cx="777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sz="1200" b="1" i="1" noProof="0" dirty="0">
                <a:solidFill>
                  <a:srgbClr val="C127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–24,78%</a:t>
            </a:r>
            <a:endParaRPr lang="it-IT" sz="1200" b="1" noProof="0" dirty="0"/>
          </a:p>
        </p:txBody>
      </p:sp>
      <p:sp>
        <p:nvSpPr>
          <p:cNvPr id="54" name="Text 52"/>
          <p:cNvSpPr/>
          <p:nvPr/>
        </p:nvSpPr>
        <p:spPr>
          <a:xfrm>
            <a:off x="6492240" y="507492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1400" noProof="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Quote</a:t>
            </a:r>
            <a:r>
              <a:rPr lang="it-IT" sz="1400" noProof="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it-IT" sz="1400" noProof="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associative</a:t>
            </a:r>
          </a:p>
        </p:txBody>
      </p:sp>
      <p:sp>
        <p:nvSpPr>
          <p:cNvPr id="55" name="Text 53"/>
          <p:cNvSpPr/>
          <p:nvPr/>
        </p:nvSpPr>
        <p:spPr>
          <a:xfrm>
            <a:off x="9646920" y="507492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b="1" noProof="0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1.940,1</a:t>
            </a:r>
            <a:endParaRPr lang="it-IT" noProof="0" dirty="0"/>
          </a:p>
        </p:txBody>
      </p:sp>
      <p:sp>
        <p:nvSpPr>
          <p:cNvPr id="56" name="Text 54"/>
          <p:cNvSpPr/>
          <p:nvPr/>
        </p:nvSpPr>
        <p:spPr>
          <a:xfrm>
            <a:off x="10835640" y="5074920"/>
            <a:ext cx="777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sz="1200" b="1" i="1" noProof="0" dirty="0">
                <a:solidFill>
                  <a:srgbClr val="C127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–0,91%</a:t>
            </a:r>
            <a:endParaRPr lang="it-IT" sz="1200" b="1" noProof="0" dirty="0"/>
          </a:p>
        </p:txBody>
      </p:sp>
      <p:sp>
        <p:nvSpPr>
          <p:cNvPr id="57" name="Text 55"/>
          <p:cNvSpPr/>
          <p:nvPr/>
        </p:nvSpPr>
        <p:spPr>
          <a:xfrm>
            <a:off x="6492240" y="5550408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1400" noProof="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Fondo</a:t>
            </a:r>
            <a:r>
              <a:rPr lang="it-IT" sz="1400" noProof="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it-IT" sz="1400" noProof="0" dirty="0" err="1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intercamerale</a:t>
            </a:r>
            <a:r>
              <a:rPr lang="it-IT" sz="1400" noProof="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it-IT" sz="1400" noProof="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d'intervento</a:t>
            </a:r>
          </a:p>
        </p:txBody>
      </p:sp>
      <p:sp>
        <p:nvSpPr>
          <p:cNvPr id="58" name="Text 56"/>
          <p:cNvSpPr/>
          <p:nvPr/>
        </p:nvSpPr>
        <p:spPr>
          <a:xfrm>
            <a:off x="9646920" y="55504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b="1" noProof="0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344,8</a:t>
            </a:r>
            <a:endParaRPr lang="it-IT" noProof="0" dirty="0"/>
          </a:p>
        </p:txBody>
      </p:sp>
      <p:sp>
        <p:nvSpPr>
          <p:cNvPr id="59" name="Text 57"/>
          <p:cNvSpPr/>
          <p:nvPr/>
        </p:nvSpPr>
        <p:spPr>
          <a:xfrm>
            <a:off x="10835640" y="5550408"/>
            <a:ext cx="777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sz="1200" b="1" i="1" noProof="0" dirty="0">
                <a:solidFill>
                  <a:srgbClr val="C127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–28,11%</a:t>
            </a:r>
            <a:endParaRPr lang="it-IT" sz="1200" b="1" noProof="0" dirty="0"/>
          </a:p>
        </p:txBody>
      </p:sp>
      <p:sp>
        <p:nvSpPr>
          <p:cNvPr id="60" name="Text 58"/>
          <p:cNvSpPr/>
          <p:nvPr/>
        </p:nvSpPr>
        <p:spPr>
          <a:xfrm>
            <a:off x="457200" y="653796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D99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Unioncamere — Bilancio d'esercizio 2025</a:t>
            </a:r>
            <a:endParaRPr lang="en-US" sz="900" dirty="0"/>
          </a:p>
        </p:txBody>
      </p:sp>
      <p:sp>
        <p:nvSpPr>
          <p:cNvPr id="62" name="Text 60"/>
          <p:cNvSpPr/>
          <p:nvPr/>
        </p:nvSpPr>
        <p:spPr>
          <a:xfrm>
            <a:off x="11457432" y="6537960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-120"/>
              </a:rPr>
              <a:t>4</a:t>
            </a:r>
          </a:p>
        </p:txBody>
      </p:sp>
      <p:pic>
        <p:nvPicPr>
          <p:cNvPr id="63" name="Immagine 62">
            <a:extLst>
              <a:ext uri="{FF2B5EF4-FFF2-40B4-BE49-F238E27FC236}">
                <a16:creationId xmlns:a16="http://schemas.microsoft.com/office/drawing/2014/main" id="{3DAB2A70-5218-BD96-19D7-FB20438A9A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046" y="212373"/>
            <a:ext cx="1700595" cy="35391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57200" y="658368"/>
            <a:ext cx="112471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000" b="1" dirty="0">
                <a:solidFill>
                  <a:srgbClr val="00B0F0"/>
                </a:solidFill>
                <a:latin typeface="Georgia" pitchFamily="34" charset="0"/>
              </a:rPr>
              <a:t>Uno stato patrimoniale in </a:t>
            </a:r>
            <a:r>
              <a:rPr lang="it-IT" sz="3000" b="1" noProof="0" dirty="0">
                <a:solidFill>
                  <a:srgbClr val="00B0F0"/>
                </a:solidFill>
                <a:latin typeface="Georgia" pitchFamily="34" charset="0"/>
              </a:rPr>
              <a:t>rafforzamento</a:t>
            </a:r>
            <a:endParaRPr lang="en-US" sz="3000" b="1" dirty="0">
              <a:solidFill>
                <a:srgbClr val="00B0F0"/>
              </a:solidFill>
              <a:latin typeface="Georgia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212101" y="2137055"/>
            <a:ext cx="5760720" cy="31610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2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Shape 6"/>
          <p:cNvSpPr/>
          <p:nvPr/>
        </p:nvSpPr>
        <p:spPr>
          <a:xfrm>
            <a:off x="212101" y="2137056"/>
            <a:ext cx="72000" cy="3158686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7"/>
          <p:cNvSpPr/>
          <p:nvPr/>
        </p:nvSpPr>
        <p:spPr>
          <a:xfrm>
            <a:off x="440701" y="2228496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2545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Composizione del patrimonio netto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486421" y="2639976"/>
            <a:ext cx="355912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Patrimonio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netto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 anni precedenti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3740553" y="2639976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b="1" dirty="0">
                <a:solidFill>
                  <a:srgbClr val="0B2545"/>
                </a:solidFill>
                <a:latin typeface="Georgia" panose="02040502050405020303" pitchFamily="18" charset="0"/>
                <a:ea typeface="Cambria" panose="02040503050406030204" pitchFamily="18" charset="0"/>
                <a:cs typeface="Georgia" pitchFamily="34" charset="-120"/>
              </a:rPr>
              <a:t>75.229,1</a:t>
            </a:r>
            <a:endParaRPr lang="en-US" dirty="0">
              <a:latin typeface="Georgia" panose="02040502050405020303" pitchFamily="18" charset="0"/>
              <a:ea typeface="Cambria" panose="02040503050406030204" pitchFamily="18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5195581" y="2639976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i="1" dirty="0">
                <a:solidFill>
                  <a:srgbClr val="2E7D4F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+5,22%</a:t>
            </a:r>
            <a:endParaRPr lang="en-US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486421" y="3188616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Riserve da partecipazione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3740553" y="3188616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b="1" dirty="0">
                <a:solidFill>
                  <a:srgbClr val="0B2545"/>
                </a:solidFill>
                <a:latin typeface="Georgia" panose="02040502050405020303" pitchFamily="18" charset="0"/>
                <a:ea typeface="Cambria" panose="02040503050406030204" pitchFamily="18" charset="0"/>
                <a:cs typeface="Georgia" pitchFamily="34" charset="-120"/>
              </a:rPr>
              <a:t>23.132,5</a:t>
            </a:r>
            <a:endParaRPr lang="en-US" dirty="0">
              <a:latin typeface="Georgia" panose="02040502050405020303" pitchFamily="18" charset="0"/>
              <a:ea typeface="Cambria" panose="02040503050406030204" pitchFamily="18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5195581" y="3188616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i="1" dirty="0">
                <a:solidFill>
                  <a:srgbClr val="2E7D4F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+67,56%</a:t>
            </a:r>
            <a:endParaRPr lang="en-US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486421" y="3737256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Avanzo economico 2025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3740553" y="3737256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b="1" dirty="0">
                <a:solidFill>
                  <a:srgbClr val="0B2545"/>
                </a:solidFill>
                <a:latin typeface="Georgia" panose="02040502050405020303" pitchFamily="18" charset="0"/>
                <a:ea typeface="Cambria" panose="02040503050406030204" pitchFamily="18" charset="0"/>
                <a:cs typeface="Georgia" pitchFamily="34" charset="-120"/>
              </a:rPr>
              <a:t>1.062,4</a:t>
            </a:r>
            <a:endParaRPr lang="en-US" dirty="0">
              <a:latin typeface="Georgia" panose="02040502050405020303" pitchFamily="18" charset="0"/>
              <a:ea typeface="Cambria" panose="02040503050406030204" pitchFamily="18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5195581" y="3737256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i="1" dirty="0">
                <a:solidFill>
                  <a:srgbClr val="8D99A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—</a:t>
            </a:r>
            <a:endParaRPr lang="en-US" sz="1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6244313" y="2134657"/>
            <a:ext cx="5760000" cy="31610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2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 dirty="0"/>
          </a:p>
        </p:txBody>
      </p:sp>
      <p:sp>
        <p:nvSpPr>
          <p:cNvPr id="24" name="Shape 22"/>
          <p:cNvSpPr/>
          <p:nvPr/>
        </p:nvSpPr>
        <p:spPr>
          <a:xfrm>
            <a:off x="6244313" y="2134660"/>
            <a:ext cx="72000" cy="3158686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>
            <a:solidFill>
              <a:schemeClr val="tx2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5" name="Text 23"/>
          <p:cNvSpPr/>
          <p:nvPr/>
        </p:nvSpPr>
        <p:spPr>
          <a:xfrm>
            <a:off x="6463769" y="2513419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191,8 </a:t>
            </a:r>
            <a:r>
              <a:rPr lang="en-US" b="1" i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itchFamily="34" charset="-120"/>
              </a:rPr>
              <a:t>mln €</a:t>
            </a:r>
            <a:endParaRPr lang="en-US" i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3" name="Text 31"/>
          <p:cNvSpPr/>
          <p:nvPr/>
        </p:nvSpPr>
        <p:spPr>
          <a:xfrm>
            <a:off x="457200" y="6321143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D99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Unioncamere — Bilancio d'esercizio 2025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11457432" y="6537960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-120"/>
              </a:rPr>
              <a:t>5</a:t>
            </a:r>
          </a:p>
        </p:txBody>
      </p:sp>
      <p:pic>
        <p:nvPicPr>
          <p:cNvPr id="36" name="Immagine 35">
            <a:extLst>
              <a:ext uri="{FF2B5EF4-FFF2-40B4-BE49-F238E27FC236}">
                <a16:creationId xmlns:a16="http://schemas.microsoft.com/office/drawing/2014/main" id="{14EE3397-911F-0D42-056D-5F55B9808E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046" y="212373"/>
            <a:ext cx="1700595" cy="353916"/>
          </a:xfrm>
          <a:prstGeom prst="rect">
            <a:avLst/>
          </a:prstGeom>
        </p:spPr>
      </p:pic>
      <p:sp>
        <p:nvSpPr>
          <p:cNvPr id="37" name="Text 30">
            <a:extLst>
              <a:ext uri="{FF2B5EF4-FFF2-40B4-BE49-F238E27FC236}">
                <a16:creationId xmlns:a16="http://schemas.microsoft.com/office/drawing/2014/main" id="{3A810C6D-AC6D-7523-9899-2EC28B9ED349}"/>
              </a:ext>
            </a:extLst>
          </p:cNvPr>
          <p:cNvSpPr/>
          <p:nvPr/>
        </p:nvSpPr>
        <p:spPr>
          <a:xfrm>
            <a:off x="6509488" y="3425764"/>
            <a:ext cx="5376673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1600" i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d</a:t>
            </a:r>
            <a:r>
              <a:rPr lang="it-IT" sz="1600" i="1" noProof="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i cui:           </a:t>
            </a:r>
            <a:r>
              <a:rPr lang="it-IT" sz="2400" b="1" i="1" noProof="0" dirty="0">
                <a:solidFill>
                  <a:srgbClr val="00B0F0"/>
                </a:solidFill>
                <a:latin typeface="Georgia" panose="02040502050405020303" pitchFamily="18" charset="0"/>
                <a:ea typeface="Cambria" panose="02040503050406030204" pitchFamily="18" charset="0"/>
                <a:cs typeface="Calibri" pitchFamily="34" charset="-120"/>
              </a:rPr>
              <a:t>23,2</a:t>
            </a:r>
            <a:r>
              <a:rPr lang="it-IT" sz="2400" b="1" i="1" noProof="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  <a:ea typeface="Cambria" panose="02040503050406030204" pitchFamily="18" charset="0"/>
                <a:cs typeface="Calibri" pitchFamily="34" charset="-120"/>
              </a:rPr>
              <a:t> </a:t>
            </a:r>
            <a:r>
              <a:rPr lang="it-IT" sz="1600" b="1" i="1" noProof="0" dirty="0">
                <a:solidFill>
                  <a:srgbClr val="00B0F0"/>
                </a:solidFill>
                <a:latin typeface="Georgia" panose="02040502050405020303" pitchFamily="18" charset="0"/>
                <a:ea typeface="Cambria" panose="02040503050406030204" pitchFamily="18" charset="0"/>
                <a:cs typeface="Calibri" pitchFamily="34" charset="-120"/>
              </a:rPr>
              <a:t>mln </a:t>
            </a:r>
            <a:r>
              <a:rPr lang="it-IT" sz="1600" b="1" i="1" noProof="0" dirty="0">
                <a:solidFill>
                  <a:srgbClr val="00B0F0"/>
                </a:solidFill>
                <a:latin typeface="Georgia" panose="02040502050405020303" pitchFamily="18" charset="0"/>
                <a:ea typeface="Cambria" panose="02040503050406030204" pitchFamily="18" charset="0"/>
                <a:cs typeface="Georgia" pitchFamily="34" charset="-120"/>
              </a:rPr>
              <a:t>€</a:t>
            </a:r>
            <a:r>
              <a:rPr lang="it-IT" sz="2000" b="1" i="1" noProof="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  <a:ea typeface="Cambria" panose="02040503050406030204" pitchFamily="18" charset="0"/>
                <a:cs typeface="Georgia" pitchFamily="34" charset="-120"/>
              </a:rPr>
              <a:t> </a:t>
            </a:r>
            <a:r>
              <a:rPr lang="it-IT" sz="1600" b="1" i="1" noProof="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itchFamily="34" charset="-120"/>
              </a:rPr>
              <a:t>- di </a:t>
            </a:r>
            <a:r>
              <a:rPr lang="it-IT" sz="1600" b="1" i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itchFamily="34" charset="-120"/>
              </a:rPr>
              <a:t>Unioncamere</a:t>
            </a:r>
            <a:endParaRPr lang="it-IT" sz="1600" b="1" i="1" noProof="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Georgia" pitchFamily="34" charset="-120"/>
            </a:endParaRPr>
          </a:p>
          <a:p>
            <a:r>
              <a:rPr lang="it-IT" sz="1600" b="1" i="1" noProof="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                      </a:t>
            </a:r>
            <a:r>
              <a:rPr lang="it-IT" sz="2400" b="1" i="1" noProof="0" dirty="0">
                <a:solidFill>
                  <a:srgbClr val="00B0F0"/>
                </a:solidFill>
                <a:latin typeface="Georgia" panose="02040502050405020303" pitchFamily="18" charset="0"/>
                <a:ea typeface="Cambria" panose="02040503050406030204" pitchFamily="18" charset="0"/>
                <a:cs typeface="Calibri" pitchFamily="34" charset="-120"/>
              </a:rPr>
              <a:t>20,1</a:t>
            </a:r>
            <a:r>
              <a:rPr lang="it-IT" sz="1600" b="1" i="1" noProof="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 </a:t>
            </a:r>
            <a:r>
              <a:rPr lang="it-IT" sz="1600" b="1" i="1" dirty="0">
                <a:solidFill>
                  <a:srgbClr val="00B0F0"/>
                </a:solidFill>
                <a:latin typeface="Georgia" panose="02040502050405020303" pitchFamily="18" charset="0"/>
                <a:ea typeface="Cambria" panose="02040503050406030204" pitchFamily="18" charset="0"/>
                <a:cs typeface="Calibri" pitchFamily="34" charset="-120"/>
              </a:rPr>
              <a:t>mln </a:t>
            </a:r>
            <a:r>
              <a:rPr lang="it-IT" sz="1600" b="1" i="1" dirty="0">
                <a:solidFill>
                  <a:srgbClr val="00B0F0"/>
                </a:solidFill>
                <a:latin typeface="Georgia" panose="02040502050405020303" pitchFamily="18" charset="0"/>
                <a:ea typeface="Cambria" panose="02040503050406030204" pitchFamily="18" charset="0"/>
                <a:cs typeface="Georgia" pitchFamily="34" charset="-120"/>
              </a:rPr>
              <a:t>€</a:t>
            </a:r>
            <a:r>
              <a:rPr lang="it-IT" sz="1600" b="1" i="1" noProof="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itchFamily="34" charset="-120"/>
              </a:rPr>
              <a:t> - </a:t>
            </a:r>
            <a:r>
              <a:rPr lang="it-IT" sz="1600" b="1" i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dell’Alb</a:t>
            </a:r>
            <a:r>
              <a:rPr lang="it-IT" sz="1600" b="1" i="1" noProof="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itchFamily="34" charset="-120"/>
              </a:rPr>
              <a:t>o gestori ambientali</a:t>
            </a:r>
          </a:p>
          <a:p>
            <a:pPr marL="2420938" indent="-2420938">
              <a:tabLst>
                <a:tab pos="2420938" algn="l"/>
              </a:tabLst>
            </a:pPr>
            <a:r>
              <a:rPr lang="it-IT" sz="1600" b="1" i="1" noProof="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                 </a:t>
            </a:r>
            <a:r>
              <a:rPr lang="it-IT" sz="2400" b="1" i="1" noProof="0" dirty="0">
                <a:solidFill>
                  <a:srgbClr val="00B0F0"/>
                </a:solidFill>
                <a:latin typeface="Georgia" panose="02040502050405020303" pitchFamily="18" charset="0"/>
                <a:ea typeface="Cambria" panose="02040503050406030204" pitchFamily="18" charset="0"/>
                <a:cs typeface="Calibri" pitchFamily="34" charset="-120"/>
              </a:rPr>
              <a:t>148,5</a:t>
            </a:r>
            <a:r>
              <a:rPr lang="it-IT" sz="2400" b="1" i="1" noProof="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  <a:ea typeface="Cambria" panose="02040503050406030204" pitchFamily="18" charset="0"/>
                <a:cs typeface="Calibri" pitchFamily="34" charset="-120"/>
              </a:rPr>
              <a:t> </a:t>
            </a:r>
            <a:r>
              <a:rPr lang="it-IT" sz="1600" b="1" i="1" dirty="0">
                <a:solidFill>
                  <a:srgbClr val="00B0F0"/>
                </a:solidFill>
                <a:latin typeface="Georgia" panose="02040502050405020303" pitchFamily="18" charset="0"/>
                <a:ea typeface="Cambria" panose="02040503050406030204" pitchFamily="18" charset="0"/>
                <a:cs typeface="Calibri" pitchFamily="34" charset="-120"/>
              </a:rPr>
              <a:t>mln </a:t>
            </a:r>
            <a:r>
              <a:rPr lang="it-IT" sz="1600" b="1" i="1" dirty="0">
                <a:solidFill>
                  <a:srgbClr val="00B0F0"/>
                </a:solidFill>
                <a:latin typeface="Georgia" panose="02040502050405020303" pitchFamily="18" charset="0"/>
                <a:ea typeface="Cambria" panose="02040503050406030204" pitchFamily="18" charset="0"/>
                <a:cs typeface="Georgia" pitchFamily="34" charset="-120"/>
              </a:rPr>
              <a:t>€</a:t>
            </a:r>
            <a:r>
              <a:rPr lang="it-IT" sz="1600" b="1" i="1" noProof="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itchFamily="34" charset="-120"/>
              </a:rPr>
              <a:t> - </a:t>
            </a:r>
            <a:r>
              <a:rPr lang="it-IT" sz="1600" b="1" i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relativi a fondo perequativo, PNRR, Piano nazionale complementare, progetti finanziati </a:t>
            </a:r>
            <a:r>
              <a:rPr lang="it-IT" sz="1600" b="1" i="1" noProof="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itchFamily="34" charset="-120"/>
              </a:rPr>
              <a:t>da UE e da Ministeri</a:t>
            </a:r>
            <a:endParaRPr lang="it-IT" sz="1600" noProof="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7" name="Text 24"/>
          <p:cNvSpPr/>
          <p:nvPr/>
        </p:nvSpPr>
        <p:spPr>
          <a:xfrm>
            <a:off x="6472913" y="2200215"/>
            <a:ext cx="5413248" cy="3521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Disponibilità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liquide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                                     </a:t>
            </a:r>
            <a:r>
              <a:rPr lang="en-US" sz="1600" b="1" dirty="0">
                <a:solidFill>
                  <a:srgbClr val="2E7D4F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+11,29%     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2">
            <a:extLst>
              <a:ext uri="{FF2B5EF4-FFF2-40B4-BE49-F238E27FC236}">
                <a16:creationId xmlns:a16="http://schemas.microsoft.com/office/drawing/2014/main" id="{B82DC10A-3F98-956C-B883-CBAC607F1FF7}"/>
              </a:ext>
            </a:extLst>
          </p:cNvPr>
          <p:cNvSpPr/>
          <p:nvPr/>
        </p:nvSpPr>
        <p:spPr>
          <a:xfrm>
            <a:off x="457200" y="2486464"/>
            <a:ext cx="5532120" cy="379476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2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 noProof="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1025930"/>
            <a:ext cx="11247120" cy="5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it-IT" sz="2800" b="1" noProof="0" dirty="0">
                <a:solidFill>
                  <a:srgbClr val="00B0F0"/>
                </a:solidFill>
                <a:latin typeface="Georgia" pitchFamily="34" charset="0"/>
              </a:rPr>
              <a:t>1. Competitività e sviluppo delle imprese</a:t>
            </a:r>
          </a:p>
        </p:txBody>
      </p:sp>
      <p:sp>
        <p:nvSpPr>
          <p:cNvPr id="4" name="Shape 2"/>
          <p:cNvSpPr/>
          <p:nvPr/>
        </p:nvSpPr>
        <p:spPr>
          <a:xfrm>
            <a:off x="457200" y="1645920"/>
            <a:ext cx="11274552" cy="8229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2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/>
          <p:nvPr/>
        </p:nvSpPr>
        <p:spPr>
          <a:xfrm>
            <a:off x="731520" y="16916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54,4 mln €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3108960" y="1691640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è l'impegno più rilevante del 2025: accompagna le imprese nelle transizioni, rafforza la rete dei PID e attua progetti strategici del PNRR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6" name="Text 21"/>
          <p:cNvSpPr/>
          <p:nvPr/>
        </p:nvSpPr>
        <p:spPr>
          <a:xfrm>
            <a:off x="457200" y="653796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900" i="1" noProof="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Unioncamere — Bilancio d'esercizio 2025</a:t>
            </a:r>
            <a:endParaRPr lang="it-IT" sz="900" noProof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9" name="Immagine 28">
            <a:extLst>
              <a:ext uri="{FF2B5EF4-FFF2-40B4-BE49-F238E27FC236}">
                <a16:creationId xmlns:a16="http://schemas.microsoft.com/office/drawing/2014/main" id="{F90DBA67-620D-F329-9CC0-0E3B7B949F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046" y="212373"/>
            <a:ext cx="1700595" cy="353916"/>
          </a:xfrm>
          <a:prstGeom prst="rect">
            <a:avLst/>
          </a:prstGeom>
        </p:spPr>
      </p:pic>
      <p:sp>
        <p:nvSpPr>
          <p:cNvPr id="30" name="Text 8">
            <a:extLst>
              <a:ext uri="{FF2B5EF4-FFF2-40B4-BE49-F238E27FC236}">
                <a16:creationId xmlns:a16="http://schemas.microsoft.com/office/drawing/2014/main" id="{265045DF-0D87-8D9E-913E-FD3C3425FBC5}"/>
              </a:ext>
            </a:extLst>
          </p:cNvPr>
          <p:cNvSpPr/>
          <p:nvPr/>
        </p:nvSpPr>
        <p:spPr>
          <a:xfrm>
            <a:off x="548636" y="2771332"/>
            <a:ext cx="5370344" cy="337624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noProof="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Doppia transizione digitale ed ecologica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PID Next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– progetto PNRR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Digitalizzazione verso le PA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SUAP e SUE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– progetto PNRR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Single digital gateway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– progetto PNRR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SUD ZES 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Bando disegni, bando marchi e bando marchi collettivi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Rome Technopole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– progetto PNRR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Analisi socio economiche e osservatori economici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Progetto Excelsior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Certificazione delle competenze</a:t>
            </a:r>
          </a:p>
          <a:p>
            <a:pPr marL="0" indent="0">
              <a:buNone/>
            </a:pP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0" indent="0">
              <a:buNone/>
            </a:pP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0" indent="0">
              <a:buNone/>
            </a:pP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0" indent="0">
              <a:buNone/>
            </a:pP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0" indent="0">
              <a:buNone/>
            </a:pP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0" indent="0">
              <a:buNone/>
            </a:pP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0" indent="0">
              <a:buNone/>
            </a:pP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0" indent="0">
              <a:buNone/>
            </a:pPr>
            <a:endParaRPr lang="it-IT" sz="1600" noProof="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</p:txBody>
      </p:sp>
      <p:sp>
        <p:nvSpPr>
          <p:cNvPr id="42" name="Shape 2">
            <a:extLst>
              <a:ext uri="{FF2B5EF4-FFF2-40B4-BE49-F238E27FC236}">
                <a16:creationId xmlns:a16="http://schemas.microsoft.com/office/drawing/2014/main" id="{E719F734-4137-D689-5DB7-6B3F2B636784}"/>
              </a:ext>
            </a:extLst>
          </p:cNvPr>
          <p:cNvSpPr/>
          <p:nvPr/>
        </p:nvSpPr>
        <p:spPr>
          <a:xfrm>
            <a:off x="5997524" y="2486464"/>
            <a:ext cx="5720159" cy="379476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2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 noProof="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0" name="Text 8">
            <a:extLst>
              <a:ext uri="{FF2B5EF4-FFF2-40B4-BE49-F238E27FC236}">
                <a16:creationId xmlns:a16="http://schemas.microsoft.com/office/drawing/2014/main" id="{0260970F-7EBB-D3BF-207F-E39597080F08}"/>
              </a:ext>
            </a:extLst>
          </p:cNvPr>
          <p:cNvSpPr/>
          <p:nvPr/>
        </p:nvSpPr>
        <p:spPr>
          <a:xfrm>
            <a:off x="6157781" y="2768981"/>
            <a:ext cx="5074920" cy="337624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noProof="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Autoimpiego e nuova imprenditorialità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Orientamento e raccordo formazione lavoro</a:t>
            </a:r>
            <a:endParaRPr lang="it-IT" sz="1600" b="1" noProof="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Registro unico del terzo settore</a:t>
            </a: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Imprenditoria femminile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– progetto PNRR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Certificazione parità di genere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– progetto PNRR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Infrastrutture e turismo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Tourism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 digital hub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– progetto PNRR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Interventi aree terremoto 2009 e 2016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– PNC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Piattaforma CRM sistema camerale</a:t>
            </a: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Performance sistema camerale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Qualificazione capitale umano sistema camerale</a:t>
            </a: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endParaRPr lang="it-IT" sz="16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1600" noProof="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</p:txBody>
      </p:sp>
      <p:sp>
        <p:nvSpPr>
          <p:cNvPr id="43" name="Shape 18">
            <a:extLst>
              <a:ext uri="{FF2B5EF4-FFF2-40B4-BE49-F238E27FC236}">
                <a16:creationId xmlns:a16="http://schemas.microsoft.com/office/drawing/2014/main" id="{92DD9D13-8711-875E-E46D-068395FD1E2B}"/>
              </a:ext>
            </a:extLst>
          </p:cNvPr>
          <p:cNvSpPr/>
          <p:nvPr/>
        </p:nvSpPr>
        <p:spPr>
          <a:xfrm>
            <a:off x="457200" y="1575580"/>
            <a:ext cx="11275200" cy="72000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>
            <a:solidFill>
              <a:schemeClr val="tx2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" name="Text 1">
            <a:extLst>
              <a:ext uri="{FF2B5EF4-FFF2-40B4-BE49-F238E27FC236}">
                <a16:creationId xmlns:a16="http://schemas.microsoft.com/office/drawing/2014/main" id="{681FCDF1-895C-B16C-5709-D08DFE25C038}"/>
              </a:ext>
            </a:extLst>
          </p:cNvPr>
          <p:cNvSpPr/>
          <p:nvPr/>
        </p:nvSpPr>
        <p:spPr>
          <a:xfrm>
            <a:off x="3108960" y="151863"/>
            <a:ext cx="517442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it-IT" sz="3000" b="1" noProof="0" dirty="0">
                <a:solidFill>
                  <a:schemeClr val="accent1">
                    <a:lumMod val="75000"/>
                  </a:schemeClr>
                </a:solidFill>
                <a:latin typeface="Georgia" pitchFamily="34" charset="0"/>
              </a:rPr>
              <a:t>Le missioni </a:t>
            </a:r>
          </a:p>
          <a:p>
            <a:pPr algn="ctr"/>
            <a:r>
              <a:rPr lang="it-IT" sz="2000" i="1" noProof="0" dirty="0">
                <a:solidFill>
                  <a:schemeClr val="accent1">
                    <a:lumMod val="75000"/>
                  </a:schemeClr>
                </a:solidFill>
                <a:latin typeface="Georgia" pitchFamily="34" charset="0"/>
              </a:rPr>
              <a:t>(ex art. 11 </a:t>
            </a:r>
            <a:r>
              <a:rPr lang="it-IT" sz="2000" i="1" noProof="0" dirty="0" err="1">
                <a:solidFill>
                  <a:schemeClr val="accent1">
                    <a:lumMod val="75000"/>
                  </a:schemeClr>
                </a:solidFill>
                <a:latin typeface="Georgia" pitchFamily="34" charset="0"/>
              </a:rPr>
              <a:t>D.Lgs</a:t>
            </a:r>
            <a:r>
              <a:rPr lang="it-IT" sz="2000" i="1" noProof="0" dirty="0">
                <a:solidFill>
                  <a:schemeClr val="accent1">
                    <a:lumMod val="75000"/>
                  </a:schemeClr>
                </a:solidFill>
                <a:latin typeface="Georgia" pitchFamily="34" charset="0"/>
              </a:rPr>
              <a:t> 91/2011)</a:t>
            </a:r>
          </a:p>
        </p:txBody>
      </p:sp>
      <p:sp>
        <p:nvSpPr>
          <p:cNvPr id="5" name="Text 33">
            <a:extLst>
              <a:ext uri="{FF2B5EF4-FFF2-40B4-BE49-F238E27FC236}">
                <a16:creationId xmlns:a16="http://schemas.microsoft.com/office/drawing/2014/main" id="{7F9301FB-F988-8162-ED23-4BEDF3A71846}"/>
              </a:ext>
            </a:extLst>
          </p:cNvPr>
          <p:cNvSpPr/>
          <p:nvPr/>
        </p:nvSpPr>
        <p:spPr>
          <a:xfrm>
            <a:off x="11457432" y="6537960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-120"/>
              </a:rPr>
              <a:t>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57200" y="990066"/>
            <a:ext cx="112471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it-IT" sz="2800" b="1" noProof="0" dirty="0">
                <a:solidFill>
                  <a:srgbClr val="00B0F0"/>
                </a:solidFill>
                <a:latin typeface="Georgia" pitchFamily="34" charset="0"/>
              </a:rPr>
              <a:t>2. Regolazione dei mercati             3. Internazionalizzazione</a:t>
            </a:r>
          </a:p>
        </p:txBody>
      </p:sp>
      <p:sp>
        <p:nvSpPr>
          <p:cNvPr id="4" name="Shape 2"/>
          <p:cNvSpPr/>
          <p:nvPr/>
        </p:nvSpPr>
        <p:spPr>
          <a:xfrm>
            <a:off x="457200" y="1645920"/>
            <a:ext cx="5623560" cy="466344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2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 noProof="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457200" y="1645920"/>
            <a:ext cx="5623560" cy="10972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rgbClr val="0B2545"/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6" name="Shape 4"/>
          <p:cNvSpPr/>
          <p:nvPr/>
        </p:nvSpPr>
        <p:spPr>
          <a:xfrm>
            <a:off x="457200" y="1645920"/>
            <a:ext cx="5623560" cy="73152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>
            <a:solidFill>
              <a:schemeClr val="tx2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7" name="Text 5"/>
          <p:cNvSpPr/>
          <p:nvPr/>
        </p:nvSpPr>
        <p:spPr>
          <a:xfrm>
            <a:off x="731520" y="1783080"/>
            <a:ext cx="5074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1600" b="1" noProof="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Regolazione dei mercati</a:t>
            </a:r>
            <a:endParaRPr lang="it-IT" sz="1600" noProof="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731519" y="2148840"/>
            <a:ext cx="312404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1400" i="1" noProof="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Vigilanza, ambiente, tutela consumatori</a:t>
            </a:r>
            <a:endParaRPr lang="it-IT" sz="1400" noProof="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3520440" y="201168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sz="2200" b="1" noProof="0" dirty="0">
                <a:solidFill>
                  <a:schemeClr val="accent1">
                    <a:lumMod val="75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6,46 mln €</a:t>
            </a:r>
            <a:endParaRPr lang="it-IT" sz="2200" noProof="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 8"/>
          <p:cNvSpPr/>
          <p:nvPr/>
        </p:nvSpPr>
        <p:spPr>
          <a:xfrm>
            <a:off x="731520" y="2926080"/>
            <a:ext cx="5074920" cy="3154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noProof="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Registro elettronico tracciabilità rifiuti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Albo gestori ambientali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Accordi ETS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CER –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progetto PNRR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Analisi e supporto alla finanza d’impresa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Educazione finanziaria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Composizione negoziata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Imprese e legalità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Qualificazione delle filiere del made in </a:t>
            </a:r>
            <a:r>
              <a:rPr lang="it-IT" sz="1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Italy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Metrologia legale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Vigilanza mercato – moda, largo consumo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endParaRPr lang="it-IT" sz="1600" noProof="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6245352" y="1645920"/>
            <a:ext cx="5623560" cy="466344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2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 noProof="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6245352" y="1645920"/>
            <a:ext cx="5623560" cy="10972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rgbClr val="0B2545"/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17" name="Shape 15"/>
          <p:cNvSpPr/>
          <p:nvPr/>
        </p:nvSpPr>
        <p:spPr>
          <a:xfrm>
            <a:off x="6245352" y="1645920"/>
            <a:ext cx="5623560" cy="73152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>
            <a:solidFill>
              <a:schemeClr val="tx2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18" name="Text 16"/>
          <p:cNvSpPr/>
          <p:nvPr/>
        </p:nvSpPr>
        <p:spPr>
          <a:xfrm>
            <a:off x="6519672" y="1783080"/>
            <a:ext cx="5074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1600" b="1" noProof="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Internazionalizzazione</a:t>
            </a:r>
            <a:endParaRPr lang="it-IT" sz="1600" noProof="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6519671" y="2148840"/>
            <a:ext cx="312404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1400" i="1" noProof="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Sostegno export e Made in </a:t>
            </a:r>
            <a:r>
              <a:rPr lang="it-IT" sz="1400" i="1" noProof="0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Italy</a:t>
            </a:r>
            <a:endParaRPr lang="it-IT" sz="1400" noProof="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9308592" y="201168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it-IT" sz="2200" b="1" noProof="0" dirty="0">
                <a:solidFill>
                  <a:schemeClr val="accent1">
                    <a:lumMod val="75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3,59 mln €</a:t>
            </a:r>
            <a:endParaRPr lang="it-IT" sz="2200" noProof="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Text 24"/>
          <p:cNvSpPr/>
          <p:nvPr/>
        </p:nvSpPr>
        <p:spPr>
          <a:xfrm>
            <a:off x="457200" y="653796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D99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Unioncamere — Bilancio d'esercizio 2025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1501570" y="6487668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-120"/>
              </a:rPr>
              <a:t>7</a:t>
            </a:r>
          </a:p>
        </p:txBody>
      </p:sp>
      <p:pic>
        <p:nvPicPr>
          <p:cNvPr id="29" name="Immagine 28">
            <a:extLst>
              <a:ext uri="{FF2B5EF4-FFF2-40B4-BE49-F238E27FC236}">
                <a16:creationId xmlns:a16="http://schemas.microsoft.com/office/drawing/2014/main" id="{4D4EF3AB-C77C-2A9E-62FF-DB8829C807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046" y="212373"/>
            <a:ext cx="1700595" cy="353916"/>
          </a:xfrm>
          <a:prstGeom prst="rect">
            <a:avLst/>
          </a:prstGeom>
        </p:spPr>
      </p:pic>
      <p:sp>
        <p:nvSpPr>
          <p:cNvPr id="27" name="Text 8">
            <a:extLst>
              <a:ext uri="{FF2B5EF4-FFF2-40B4-BE49-F238E27FC236}">
                <a16:creationId xmlns:a16="http://schemas.microsoft.com/office/drawing/2014/main" id="{81012898-328A-7603-ED38-60FE90573C7A}"/>
              </a:ext>
            </a:extLst>
          </p:cNvPr>
          <p:cNvSpPr/>
          <p:nvPr/>
        </p:nvSpPr>
        <p:spPr>
          <a:xfrm>
            <a:off x="6496933" y="2909664"/>
            <a:ext cx="5074920" cy="3154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noProof="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Servizi agli operatori con l’estero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Carnet ATA e certificati d’origine</a:t>
            </a:r>
            <a:endParaRPr lang="it-IT" sz="1600" b="1" noProof="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Convenzioni internazionali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Progetto SEI – sostegno all’export delle PMI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Fondo </a:t>
            </a:r>
            <a:r>
              <a:rPr lang="it-IT" sz="1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intercamerale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 d’intervento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Eventi target –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Road to Osaka, JEFTA, Misura India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European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 learning </a:t>
            </a:r>
            <a:r>
              <a:rPr lang="it-IT" sz="1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experience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 </a:t>
            </a:r>
            <a:r>
              <a:rPr lang="it-IT" sz="1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platform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EntreComp4Transition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endParaRPr lang="it-IT" sz="16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endParaRPr lang="it-IT" sz="16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endParaRPr lang="it-IT" sz="1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 pitchFamily="34" charset="-120"/>
            </a:endParaRP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ü"/>
            </a:pPr>
            <a:endParaRPr lang="it-IT" sz="1600" noProof="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Text 1">
            <a:extLst>
              <a:ext uri="{FF2B5EF4-FFF2-40B4-BE49-F238E27FC236}">
                <a16:creationId xmlns:a16="http://schemas.microsoft.com/office/drawing/2014/main" id="{D399CA0E-860E-AB38-8AEC-172BCE42B5EE}"/>
              </a:ext>
            </a:extLst>
          </p:cNvPr>
          <p:cNvSpPr/>
          <p:nvPr/>
        </p:nvSpPr>
        <p:spPr>
          <a:xfrm>
            <a:off x="3108960" y="124968"/>
            <a:ext cx="517442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it-IT" sz="3000" b="1" noProof="0" dirty="0">
                <a:solidFill>
                  <a:schemeClr val="accent1">
                    <a:lumMod val="75000"/>
                  </a:schemeClr>
                </a:solidFill>
                <a:latin typeface="Georgia" pitchFamily="34" charset="0"/>
              </a:rPr>
              <a:t>Le missioni </a:t>
            </a:r>
          </a:p>
          <a:p>
            <a:pPr algn="ctr"/>
            <a:r>
              <a:rPr lang="it-IT" sz="2000" i="1" noProof="0" dirty="0">
                <a:solidFill>
                  <a:schemeClr val="accent1">
                    <a:lumMod val="75000"/>
                  </a:schemeClr>
                </a:solidFill>
                <a:latin typeface="Georgia" pitchFamily="34" charset="0"/>
              </a:rPr>
              <a:t>(ex art. 11 </a:t>
            </a:r>
            <a:r>
              <a:rPr lang="it-IT" sz="2000" i="1" noProof="0" dirty="0" err="1">
                <a:solidFill>
                  <a:schemeClr val="accent1">
                    <a:lumMod val="75000"/>
                  </a:schemeClr>
                </a:solidFill>
                <a:latin typeface="Georgia" pitchFamily="34" charset="0"/>
              </a:rPr>
              <a:t>D.Lgs</a:t>
            </a:r>
            <a:r>
              <a:rPr lang="it-IT" sz="2000" i="1" noProof="0" dirty="0">
                <a:solidFill>
                  <a:schemeClr val="accent1">
                    <a:lumMod val="75000"/>
                  </a:schemeClr>
                </a:solidFill>
                <a:latin typeface="Georgia" pitchFamily="34" charset="0"/>
              </a:rPr>
              <a:t> 91/2011)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57200" y="68580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it-IT" sz="3000" b="1" noProof="0" dirty="0">
                <a:solidFill>
                  <a:srgbClr val="00B0F0"/>
                </a:solidFill>
                <a:latin typeface="Georgia" pitchFamily="34" charset="0"/>
              </a:rPr>
              <a:t>Il peso del PNRR nel bilancio 2025</a:t>
            </a:r>
          </a:p>
        </p:txBody>
      </p:sp>
      <p:sp>
        <p:nvSpPr>
          <p:cNvPr id="5" name="Text 3"/>
          <p:cNvSpPr/>
          <p:nvPr/>
        </p:nvSpPr>
        <p:spPr>
          <a:xfrm>
            <a:off x="457200" y="1652517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1600" i="1" noProof="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Principali progetti PNRR gestiti da Unioncamere come soggetto attuatore (valori in milioni di euro)</a:t>
            </a:r>
            <a:endParaRPr lang="it-IT" sz="1600" noProof="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6" name="Chart 0"/>
          <p:cNvGraphicFramePr/>
          <p:nvPr>
            <p:extLst>
              <p:ext uri="{D42A27DB-BD31-4B8C-83A1-F6EECF244321}">
                <p14:modId xmlns:p14="http://schemas.microsoft.com/office/powerpoint/2010/main" val="1774728189"/>
              </p:ext>
            </p:extLst>
          </p:nvPr>
        </p:nvGraphicFramePr>
        <p:xfrm>
          <a:off x="457200" y="2194560"/>
          <a:ext cx="6042212" cy="3931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hape 4"/>
          <p:cNvSpPr/>
          <p:nvPr/>
        </p:nvSpPr>
        <p:spPr>
          <a:xfrm>
            <a:off x="7655859" y="2194560"/>
            <a:ext cx="3935506" cy="39319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rgbClr val="13315C"/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8" name="Shape 5"/>
          <p:cNvSpPr/>
          <p:nvPr/>
        </p:nvSpPr>
        <p:spPr>
          <a:xfrm>
            <a:off x="7655859" y="2194560"/>
            <a:ext cx="90000" cy="393192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2"/>
            </a:solidFill>
            <a:prstDash val="solid"/>
          </a:ln>
        </p:spPr>
        <p:txBody>
          <a:bodyPr/>
          <a:lstStyle/>
          <a:p>
            <a:endParaRPr lang="it-IT" noProof="0" dirty="0"/>
          </a:p>
        </p:txBody>
      </p:sp>
      <p:sp>
        <p:nvSpPr>
          <p:cNvPr id="9" name="Text 6"/>
          <p:cNvSpPr/>
          <p:nvPr/>
        </p:nvSpPr>
        <p:spPr>
          <a:xfrm>
            <a:off x="7829782" y="2294012"/>
            <a:ext cx="320577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1600" b="1" noProof="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Unioncamere, soggetto attuatore</a:t>
            </a:r>
            <a:endParaRPr lang="it-IT" sz="1600" noProof="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 7"/>
          <p:cNvSpPr/>
          <p:nvPr/>
        </p:nvSpPr>
        <p:spPr>
          <a:xfrm>
            <a:off x="7838739" y="2743200"/>
            <a:ext cx="3752626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300"/>
              </a:spcAft>
              <a:buNone/>
            </a:pPr>
            <a:r>
              <a:rPr lang="it-IT" sz="1400" b="1" noProof="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Il 2025 ha confermato il ruolo di Unioncamere come </a:t>
            </a:r>
            <a:r>
              <a:rPr lang="it-IT" sz="1400" b="1" noProof="0" dirty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soggetto attuatore qualificato di politiche pubbliche complesse</a:t>
            </a:r>
            <a:r>
              <a:rPr lang="it-IT" sz="1400" b="1" noProof="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, dal PNRR alle convenzioni con MIMIT, MASE, MASAF, Presidenza del Consiglio.</a:t>
            </a:r>
            <a:endParaRPr lang="it-IT" sz="1400" b="1" noProof="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spcAft>
                <a:spcPts val="300"/>
              </a:spcAft>
              <a:buNone/>
            </a:pPr>
            <a:r>
              <a:rPr lang="it-IT" sz="1400" b="1" noProof="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L'incremento dei contributi da enti nazionali e UE (+5,9%) riflette l'ampliamento del portafoglio progetti.</a:t>
            </a:r>
            <a:endParaRPr lang="it-IT" sz="1400" b="1" noProof="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spcAft>
                <a:spcPts val="300"/>
              </a:spcAft>
              <a:buNone/>
            </a:pPr>
            <a:r>
              <a:rPr lang="it-IT" sz="1400" b="1" noProof="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Il decremento delle iniziative con ricavi commerciali (–24,8%) è fisiologico: riflette la </a:t>
            </a:r>
            <a:r>
              <a:rPr lang="it-IT" sz="1400" b="1" i="1" noProof="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conclusione del rifinanziamento del programma Disegni/Marchi</a:t>
            </a:r>
            <a:r>
              <a:rPr lang="it-IT" sz="1400" b="1" noProof="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 del MIMIT.</a:t>
            </a:r>
            <a:endParaRPr lang="it-IT" sz="1400" b="1" noProof="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spcAft>
                <a:spcPts val="300"/>
              </a:spcAft>
              <a:buNone/>
            </a:pPr>
            <a:r>
              <a:rPr lang="it-IT" sz="1400" b="1" noProof="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La capacità di attuare interventi PNRR entro le scadenze europee è oggi uno dei principali asset del sistema camerale</a:t>
            </a:r>
            <a:endParaRPr lang="it-IT" sz="1400" b="1" noProof="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 8"/>
          <p:cNvSpPr/>
          <p:nvPr/>
        </p:nvSpPr>
        <p:spPr>
          <a:xfrm>
            <a:off x="457200" y="653796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900" i="1" noProof="0" dirty="0">
                <a:solidFill>
                  <a:srgbClr val="8D99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Unioncamere — Bilancio d'esercizio 2025</a:t>
            </a:r>
            <a:endParaRPr lang="it-IT" sz="900" noProof="0" dirty="0"/>
          </a:p>
        </p:txBody>
      </p:sp>
      <p:sp>
        <p:nvSpPr>
          <p:cNvPr id="12" name="Text 9"/>
          <p:cNvSpPr/>
          <p:nvPr/>
        </p:nvSpPr>
        <p:spPr>
          <a:xfrm>
            <a:off x="11457432" y="6537960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it-IT" sz="1200" b="1" noProof="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-120"/>
              </a:rPr>
              <a:t>8</a:t>
            </a: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BEEC8CA3-F3EC-0EC1-3747-F931024172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33328"/>
            <a:ext cx="1700595" cy="353916"/>
          </a:xfrm>
          <a:prstGeom prst="rect">
            <a:avLst/>
          </a:prstGeom>
          <a:noFill/>
          <a:ln/>
        </p:spPr>
      </p:pic>
      <p:sp>
        <p:nvSpPr>
          <p:cNvPr id="26" name="Rettangolo 25">
            <a:extLst>
              <a:ext uri="{FF2B5EF4-FFF2-40B4-BE49-F238E27FC236}">
                <a16:creationId xmlns:a16="http://schemas.microsoft.com/office/drawing/2014/main" id="{C5407F2E-B838-90EE-C5B5-85D3986A2568}"/>
              </a:ext>
            </a:extLst>
          </p:cNvPr>
          <p:cNvSpPr/>
          <p:nvPr/>
        </p:nvSpPr>
        <p:spPr>
          <a:xfrm>
            <a:off x="4315265" y="2492512"/>
            <a:ext cx="215153" cy="19094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BB6111C9-E6CF-87A7-5015-9244D413C65B}"/>
              </a:ext>
            </a:extLst>
          </p:cNvPr>
          <p:cNvSpPr/>
          <p:nvPr/>
        </p:nvSpPr>
        <p:spPr>
          <a:xfrm>
            <a:off x="4315265" y="2789243"/>
            <a:ext cx="215153" cy="1909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7A6DD361-2C5E-4BE6-F202-93F6AEA84E2F}"/>
              </a:ext>
            </a:extLst>
          </p:cNvPr>
          <p:cNvSpPr txBox="1"/>
          <p:nvPr/>
        </p:nvSpPr>
        <p:spPr>
          <a:xfrm>
            <a:off x="4476624" y="2429757"/>
            <a:ext cx="21067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Incidenza bilancio 2025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626AFA1A-7E34-CF2B-6B7F-117A8892F454}"/>
              </a:ext>
            </a:extLst>
          </p:cNvPr>
          <p:cNvSpPr txBox="1"/>
          <p:nvPr/>
        </p:nvSpPr>
        <p:spPr>
          <a:xfrm>
            <a:off x="4476629" y="2746069"/>
            <a:ext cx="21067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Valore totale del progetto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1059</Words>
  <Application>Microsoft Office PowerPoint</Application>
  <PresentationFormat>Widescreen</PresentationFormat>
  <Paragraphs>251</Paragraphs>
  <Slides>10</Slides>
  <Notes>10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</vt:lpstr>
      <vt:lpstr>Georgia</vt:lpstr>
      <vt:lpstr>Wingdings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Bilancio d'esercizio 2025</dc:title>
  <dc:subject>PptxGenJS Presentation</dc:subject>
  <dc:creator>Unioncamere</dc:creator>
  <cp:lastModifiedBy>Orietta Castellacci</cp:lastModifiedBy>
  <cp:revision>15</cp:revision>
  <dcterms:created xsi:type="dcterms:W3CDTF">2026-04-17T15:12:36Z</dcterms:created>
  <dcterms:modified xsi:type="dcterms:W3CDTF">2026-04-27T07:16:00Z</dcterms:modified>
</cp:coreProperties>
</file>