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86" r:id="rId11"/>
    <p:sldId id="269" r:id="rId12"/>
    <p:sldId id="285" r:id="rId13"/>
  </p:sldIdLst>
  <p:sldSz cx="18288000" cy="10287000"/>
  <p:notesSz cx="6797675" cy="9926638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Aileron Ultra-Bold" charset="0"/>
      <p:regular r:id="rId20"/>
      <p:bold r:id="rId21"/>
    </p:embeddedFont>
    <p:embeddedFont>
      <p:font typeface="IBM Plex Sans Bold" charset="0"/>
      <p:regular r:id="rId22"/>
      <p:bold r:id="rId23"/>
    </p:embeddedFont>
    <p:embeddedFont>
      <p:font typeface="Titillium Web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5" autoAdjust="0"/>
  </p:normalViewPr>
  <p:slideViewPr>
    <p:cSldViewPr>
      <p:cViewPr varScale="1">
        <p:scale>
          <a:sx n="42" d="100"/>
          <a:sy n="42" d="100"/>
        </p:scale>
        <p:origin x="-7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Users\pompilio\Downloads\dati%20slides%2015maggio2024%20(1)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Users\pompilio\Downloads\dati%20slides%2015maggio2024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Users\pompilio\Downloads\dati%20slides%2015maggio2024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lineChart>
        <c:grouping val="standard"/>
        <c:dLbls/>
        <c:marker val="1"/>
        <c:axId val="168260736"/>
        <c:axId val="170385792"/>
      </c:lineChart>
      <c:catAx>
        <c:axId val="168260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0385792"/>
        <c:crosses val="autoZero"/>
        <c:auto val="1"/>
        <c:lblAlgn val="ctr"/>
        <c:lblOffset val="100"/>
      </c:catAx>
      <c:valAx>
        <c:axId val="1703857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8260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lineChart>
        <c:grouping val="standard"/>
        <c:dLbls/>
        <c:marker val="1"/>
        <c:axId val="7787264"/>
        <c:axId val="7788800"/>
      </c:lineChart>
      <c:catAx>
        <c:axId val="77872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88800"/>
        <c:crosses val="autoZero"/>
        <c:auto val="1"/>
        <c:lblAlgn val="ctr"/>
        <c:lblOffset val="100"/>
      </c:catAx>
      <c:valAx>
        <c:axId val="7788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78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/>
      <c:lineChart>
        <c:grouping val="standard"/>
        <c:dLbls/>
        <c:marker val="1"/>
        <c:axId val="7813376"/>
        <c:axId val="7839744"/>
      </c:lineChart>
      <c:catAx>
        <c:axId val="78133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39744"/>
        <c:crosses val="autoZero"/>
        <c:auto val="1"/>
        <c:lblAlgn val="ctr"/>
        <c:lblOffset val="100"/>
      </c:catAx>
      <c:valAx>
        <c:axId val="7839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81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xmlns="" id="{2DD32A1B-C4FA-B685-8C33-F54703E335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F461933-EBCC-33AB-DFCE-0C23A98857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B22FD-4FBA-4D00-B2F9-30844C4766A8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F2CE0A82-4C69-B8F2-9E77-FFC8E88CD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C0736D8-BC34-DCA8-7CD6-0AB2760A4D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65F5A-B906-4E85-B460-12613384B95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332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6241C-A79F-4EE0-B1F6-E85AB752836D}" type="datetimeFigureOut">
              <a:rPr lang="it-IT" smtClean="0"/>
              <a:pPr/>
              <a:t>14/11/2024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36BFA-A4ED-4E1A-943D-5CC59C4488D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86369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1165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4DDFD9-3653-8496-79D0-4CEC40FBC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A66C6E57-525D-8F1C-D607-2311BAD64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3887A7DA-84CD-2B18-06C6-F2AE6D545B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0764C93-6633-76F2-FF39-538EFE0A0B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3041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515EEFE-C05B-FCD9-523F-9F5EB94ED8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DDFCF447-3714-C3ED-69FD-2F8810717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FE935AC9-371A-5500-F319-C64E556EC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C3E6331D-4205-9D16-56F3-0A5B9C4E68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2043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A4E7C1C-0184-1D15-03C2-D5DD520EF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43621909-554D-60D0-5C36-AA81BF0C36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7A32857D-DA6D-8230-8CFF-7DF5457D3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65921FE-EE9B-378E-E276-7A87B1620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5837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56E8AA7-DA40-AE83-0E1E-DA4F4E16E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3EC108CB-BC1F-59D7-FEC9-C85B0837DF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1B98D18F-ACD6-3474-9F34-44AE07BEF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B87FBCE3-CA5C-1CAE-A89A-F21BC45366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955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B4D95B-E038-C188-6D20-57566F33E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0A367E86-3AFA-5C12-A298-555FA44783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A429B85E-CBBC-3608-5A40-F4C91810F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5F25D15-CF7B-4067-113A-85FF25BFFC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39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07F7584-1FDC-2F63-1004-D8EA08495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1250EBDA-CA4F-C169-7B45-D9CF0C06FD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05B668A0-584F-3467-7C74-ACDB1C0FE9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8958285-6EDB-581F-A754-CBA3B931A9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18513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A62C908-8069-1957-AC2C-427628069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xmlns="" id="{7463622B-DF27-0B88-5D4D-B6B804E3C0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xmlns="" id="{AEAAF250-D0C6-2421-B8FC-A28EDD238A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DA59BBA-9EC5-40CC-3181-7C023B2D0E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36BFA-A4ED-4E1A-943D-5CC59C4488DE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736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300E-548A-45CD-83D2-A486918A1BF7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F5C18-7620-464F-A889-A7A56A26012B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BD1A0-76F1-4005-B421-BEC92EB148DF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92410-E7F3-4D15-B5C0-1CA7064A7471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9ED5-F50F-4375-9FF2-C38BB793161B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24BB2-90A7-4EBB-8F1D-622C34C36CDC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3339-F86C-4EAA-B925-A5F6BBEA87A6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7DCBD-E4DC-447A-8892-7C2E93E41C6D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29C8-3073-4442-BD45-B6555E67A090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859000" y="9563100"/>
            <a:ext cx="2895600" cy="365125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A620-5633-4392-8C07-C3B0A0371D46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0FC39-52CD-4559-B324-9DAC49A05986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8160C-FC79-4F42-90F6-CB3512233C6D}" type="datetime1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824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3327" t="-602" r="-3327"/>
            </a:stretch>
          </a:blipFill>
        </p:spPr>
        <p:txBody>
          <a:bodyPr/>
          <a:lstStyle/>
          <a:p>
            <a:endParaRPr lang="it-IT" dirty="0"/>
          </a:p>
        </p:txBody>
      </p:sp>
      <p:sp>
        <p:nvSpPr>
          <p:cNvPr id="4" name="Freeform 4"/>
          <p:cNvSpPr/>
          <p:nvPr/>
        </p:nvSpPr>
        <p:spPr>
          <a:xfrm>
            <a:off x="1066800" y="549322"/>
            <a:ext cx="5060428" cy="973453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5" name="Group 5"/>
          <p:cNvGrpSpPr/>
          <p:nvPr/>
        </p:nvGrpSpPr>
        <p:grpSpPr>
          <a:xfrm>
            <a:off x="1524000" y="1714501"/>
            <a:ext cx="14554200" cy="5660711"/>
            <a:chOff x="-1934969" y="-800755"/>
            <a:chExt cx="19405600" cy="7547616"/>
          </a:xfrm>
        </p:grpSpPr>
        <p:sp>
          <p:nvSpPr>
            <p:cNvPr id="6" name="TextBox 6"/>
            <p:cNvSpPr txBox="1"/>
            <p:nvPr/>
          </p:nvSpPr>
          <p:spPr>
            <a:xfrm>
              <a:off x="-1934969" y="-800755"/>
              <a:ext cx="19405600" cy="66611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042"/>
                </a:lnSpc>
              </a:pPr>
              <a:r>
                <a:rPr lang="en-US" sz="6600" b="1" spc="-342" dirty="0">
                  <a:solidFill>
                    <a:schemeClr val="bg1"/>
                  </a:solidFill>
                  <a:latin typeface="Aileron Ultra-Bold"/>
                </a:rPr>
                <a:t>ALCUNI CASI DI SUCCESSO</a:t>
              </a:r>
            </a:p>
            <a:p>
              <a:pPr algn="ctr">
                <a:lnSpc>
                  <a:spcPts val="10042"/>
                </a:lnSpc>
              </a:pPr>
              <a:r>
                <a:rPr lang="en-US" sz="6600" b="1" spc="-342" dirty="0">
                  <a:solidFill>
                    <a:schemeClr val="bg1"/>
                  </a:solidFill>
                  <a:latin typeface="Aileron Ultra-Bold"/>
                </a:rPr>
                <a:t>DI COMPOSIZIONE NEGOZIATA</a:t>
              </a:r>
            </a:p>
            <a:p>
              <a:pPr algn="ctr">
                <a:lnSpc>
                  <a:spcPts val="10042"/>
                </a:lnSpc>
              </a:pPr>
              <a:r>
                <a:rPr lang="en-US" sz="6600" b="1" spc="-342" dirty="0">
                  <a:latin typeface="Aileron Ultra-Bold"/>
                </a:rPr>
                <a:t>TRUSSARDI</a:t>
              </a:r>
              <a:r>
                <a:rPr lang="en-US" sz="6400" b="1" spc="-342" dirty="0">
                  <a:latin typeface="Aileron Ultra-Bold"/>
                </a:rPr>
                <a:t> </a:t>
              </a:r>
              <a:r>
                <a:rPr lang="en-US" sz="6600" b="1" spc="-342" dirty="0">
                  <a:latin typeface="Aileron Ultra-Bold"/>
                </a:rPr>
                <a:t>SPA</a:t>
              </a:r>
              <a:endParaRPr lang="en-US" sz="6400" b="1" spc="-342" dirty="0">
                <a:latin typeface="Aileron Ultra-Bold"/>
              </a:endParaRPr>
            </a:p>
            <a:p>
              <a:pPr algn="ctr">
                <a:lnSpc>
                  <a:spcPts val="10042"/>
                </a:lnSpc>
              </a:pPr>
              <a:endParaRPr lang="en-US" sz="6400" b="1" spc="-342" dirty="0">
                <a:solidFill>
                  <a:schemeClr val="bg1"/>
                </a:solidFill>
                <a:latin typeface="Aileron Ultra-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202668" y="6172345"/>
              <a:ext cx="8654324" cy="574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endParaRPr lang="en-US" sz="2600" dirty="0">
                <a:solidFill>
                  <a:srgbClr val="FFFFFF"/>
                </a:solidFill>
                <a:latin typeface="IBM Plex Sans Bold"/>
              </a:endParaRPr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C621BF3-0D43-A50A-059F-48632C40DFD4}"/>
              </a:ext>
            </a:extLst>
          </p:cNvPr>
          <p:cNvSpPr txBox="1"/>
          <p:nvPr/>
        </p:nvSpPr>
        <p:spPr>
          <a:xfrm>
            <a:off x="6724650" y="5716226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bg1"/>
                </a:solidFill>
                <a:latin typeface="Aileron Ultra-Bold" panose="020B0604020202020204" charset="0"/>
              </a:rPr>
              <a:t>Filippo Rolando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DD19E766-5551-5B9E-62B8-40C2748176F4}"/>
              </a:ext>
            </a:extLst>
          </p:cNvPr>
          <p:cNvSpPr txBox="1"/>
          <p:nvPr/>
        </p:nvSpPr>
        <p:spPr>
          <a:xfrm>
            <a:off x="4400550" y="8165262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bg1"/>
                </a:solidFill>
              </a:rPr>
              <a:t>14 Novembre 2024</a:t>
            </a:r>
          </a:p>
          <a:p>
            <a:pPr algn="ctr"/>
            <a:r>
              <a:rPr lang="it-IT" sz="4000" b="1" dirty="0">
                <a:solidFill>
                  <a:schemeClr val="bg1"/>
                </a:solidFill>
              </a:rPr>
              <a:t> Unioncamere, Sala Longhi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A135E51-050F-E849-961A-C12898AE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3000" y="1181100"/>
            <a:ext cx="16306800" cy="73152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pPr algn="ctr"/>
            <a:r>
              <a:rPr lang="it-IT" sz="4800" b="1" u="sng" dirty="0">
                <a:solidFill>
                  <a:srgbClr val="00B0F0"/>
                </a:solidFill>
                <a:latin typeface="+mj-lt"/>
              </a:rPr>
              <a:t>LE DATE DELLA COMPOSIZIONE DI TRUSSARDI SPA</a:t>
            </a:r>
          </a:p>
          <a:p>
            <a:pPr algn="just"/>
            <a:endParaRPr lang="it-IT" sz="4800" b="1" u="sng" dirty="0">
              <a:solidFill>
                <a:srgbClr val="00B0F0"/>
              </a:solidFill>
              <a:latin typeface="+mj-lt"/>
            </a:endParaRPr>
          </a:p>
          <a:p>
            <a:pPr marL="355600"/>
            <a:r>
              <a:rPr lang="it-IT" sz="4800" b="1" u="sng" dirty="0">
                <a:latin typeface="+mj-lt"/>
              </a:rPr>
              <a:t>Avvio:</a:t>
            </a:r>
            <a:r>
              <a:rPr lang="it-IT" sz="4800" b="1" dirty="0">
                <a:latin typeface="+mj-lt"/>
              </a:rPr>
              <a:t> </a:t>
            </a:r>
            <a:br>
              <a:rPr lang="it-IT" sz="4800" b="1" dirty="0">
                <a:latin typeface="+mj-lt"/>
              </a:rPr>
            </a:br>
            <a:r>
              <a:rPr lang="it-IT" sz="4800" dirty="0">
                <a:solidFill>
                  <a:srgbClr val="FF0000"/>
                </a:solidFill>
                <a:latin typeface="+mj-lt"/>
              </a:rPr>
              <a:t>accettazione dell’Esperto Filippo Rolando il </a:t>
            </a:r>
            <a:r>
              <a:rPr lang="it-IT" sz="4800" b="1" dirty="0">
                <a:solidFill>
                  <a:srgbClr val="FF0000"/>
                </a:solidFill>
                <a:latin typeface="+mj-lt"/>
              </a:rPr>
              <a:t>5 aprile 2023 </a:t>
            </a:r>
          </a:p>
          <a:p>
            <a:pPr marL="355600" algn="just"/>
            <a:r>
              <a:rPr lang="it-IT" sz="4800" b="1" dirty="0">
                <a:latin typeface="+mj-lt"/>
              </a:rPr>
              <a:t> 	</a:t>
            </a:r>
          </a:p>
          <a:p>
            <a:pPr marL="355600"/>
            <a:r>
              <a:rPr lang="it-IT" sz="4800" b="1" u="sng" dirty="0">
                <a:latin typeface="+mj-lt"/>
              </a:rPr>
              <a:t>Termine:</a:t>
            </a:r>
          </a:p>
          <a:p>
            <a:pPr marL="355600" algn="just"/>
            <a:r>
              <a:rPr lang="it-IT" sz="4800" dirty="0">
                <a:solidFill>
                  <a:srgbClr val="FF0000"/>
                </a:solidFill>
                <a:latin typeface="+mj-lt"/>
              </a:rPr>
              <a:t>deposito relazione finale il </a:t>
            </a:r>
            <a:r>
              <a:rPr lang="it-IT" sz="4800" b="1" dirty="0">
                <a:solidFill>
                  <a:srgbClr val="FF0000"/>
                </a:solidFill>
                <a:latin typeface="+mj-lt"/>
              </a:rPr>
              <a:t>12 marzo 2024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/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8B82D7E4-3247-5623-C962-AF4CF9CCE74C}"/>
              </a:ext>
            </a:extLst>
          </p:cNvPr>
          <p:cNvSpPr/>
          <p:nvPr/>
        </p:nvSpPr>
        <p:spPr>
          <a:xfrm>
            <a:off x="838200" y="344536"/>
            <a:ext cx="32766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B71E70-A75B-418E-CD42-0B325EEC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7CBEEFA-51FB-1E43-7C7E-6A68159C4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7B598858-C1C0-0795-E2DE-400958E731EA}"/>
              </a:ext>
            </a:extLst>
          </p:cNvPr>
          <p:cNvSpPr/>
          <p:nvPr/>
        </p:nvSpPr>
        <p:spPr>
          <a:xfrm>
            <a:off x="665768" y="1181100"/>
            <a:ext cx="16860232" cy="83058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it-IT" dirty="0"/>
          </a:p>
          <a:p>
            <a:pPr algn="ctr"/>
            <a:r>
              <a:rPr lang="it-IT" sz="3600" cap="all" dirty="0"/>
              <a:t>  </a:t>
            </a:r>
            <a:r>
              <a:rPr lang="it-IT" sz="4000" u="sng" cap="all" dirty="0">
                <a:solidFill>
                  <a:srgbClr val="00B0F0"/>
                </a:solidFill>
              </a:rPr>
              <a:t>Il </a:t>
            </a:r>
            <a:r>
              <a:rPr lang="it-IT" sz="4000" b="1" u="sng" cap="all" dirty="0">
                <a:solidFill>
                  <a:srgbClr val="00B0F0"/>
                </a:solidFill>
              </a:rPr>
              <a:t>test pratico di sostenibilità</a:t>
            </a:r>
          </a:p>
          <a:p>
            <a:pPr algn="ctr"/>
            <a:endParaRPr lang="it-IT" sz="4000" u="sng" dirty="0">
              <a:solidFill>
                <a:srgbClr val="00B0F0"/>
              </a:solidFill>
            </a:endParaRPr>
          </a:p>
          <a:p>
            <a:pPr marL="722313" indent="-366713" algn="just"/>
            <a:r>
              <a:rPr lang="it-IT" sz="3200" i="1" dirty="0"/>
              <a:t>  «</a:t>
            </a:r>
            <a:r>
              <a:rPr lang="it-IT" sz="3200" b="1" i="1" dirty="0"/>
              <a:t>Grado di difficoltà di risanamento </a:t>
            </a:r>
            <a:r>
              <a:rPr lang="it-IT" sz="3600" b="1" i="1" dirty="0"/>
              <a:t>5,85</a:t>
            </a:r>
            <a:r>
              <a:rPr lang="it-IT" sz="3200" b="1" i="1" dirty="0"/>
              <a:t> - La presenza di un margine lordo positivo</a:t>
            </a:r>
          </a:p>
          <a:p>
            <a:pPr marL="722313" indent="-366713" algn="just"/>
            <a:r>
              <a:rPr lang="it-IT" sz="3200" b="1" i="1" dirty="0"/>
              <a:t>   non è sufficiente a consentire il risanamento dell’impresa e può rendersi necessaria</a:t>
            </a:r>
          </a:p>
          <a:p>
            <a:pPr marL="722313" indent="-366713" algn="just"/>
            <a:r>
              <a:rPr lang="it-IT" sz="3200" b="1" i="1" dirty="0"/>
              <a:t>  la cessione dell’azienda</a:t>
            </a:r>
            <a:r>
              <a:rPr lang="it-IT" sz="3200" i="1" dirty="0"/>
              <a:t>»</a:t>
            </a:r>
          </a:p>
          <a:p>
            <a:pPr marL="571500" indent="-301625" algn="just"/>
            <a:endParaRPr lang="it-IT" sz="3200" i="1" dirty="0"/>
          </a:p>
          <a:p>
            <a:pPr marL="722313" indent="-366713" algn="just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l’Esperto aveva identificato tale criticità/opportunità;</a:t>
            </a:r>
          </a:p>
          <a:p>
            <a:pPr marL="722313" indent="-366713" algn="just">
              <a:buFont typeface="Arial" panose="020B0604020202020204" pitchFamily="34" charset="0"/>
              <a:buChar char="•"/>
            </a:pPr>
            <a:endParaRPr lang="it-IT" sz="3200" b="1" dirty="0">
              <a:solidFill>
                <a:srgbClr val="FF0000"/>
              </a:solidFill>
            </a:endParaRP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la Società si era già attivata affidando l’incarico a primario advisor  di settore per la ricerca</a:t>
            </a:r>
          </a:p>
          <a:p>
            <a:pPr marL="355600"/>
            <a:r>
              <a:rPr lang="it-IT" sz="3200" b="1" dirty="0">
                <a:solidFill>
                  <a:srgbClr val="FF0000"/>
                </a:solidFill>
              </a:rPr>
              <a:t>   di un partner industriale;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endParaRPr lang="it-IT" sz="3200" b="1" dirty="0">
              <a:solidFill>
                <a:srgbClr val="FF0000"/>
              </a:solidFill>
            </a:endParaRP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b="1" dirty="0">
                <a:solidFill>
                  <a:srgbClr val="FF0000"/>
                </a:solidFill>
              </a:rPr>
              <a:t>la soluzione della crisi si è concretizzata con la cessione del complesso aziendale a un primario gruppo industriale italiano.</a:t>
            </a:r>
          </a:p>
          <a:p>
            <a:pPr algn="just"/>
            <a:endParaRPr lang="it-IT" sz="3200" dirty="0"/>
          </a:p>
          <a:p>
            <a:pPr algn="just"/>
            <a:endParaRPr lang="it-IT" sz="3600" dirty="0"/>
          </a:p>
          <a:p>
            <a:endParaRPr lang="it-IT" sz="480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8C35267F-172B-3A6A-C699-EA29AA7055FF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117DD1A3-854F-224E-3E61-612769F2BB3D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18D2B0B0-56E8-95C0-DA0B-1F64047883F9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5D00E107-65DA-14A5-0849-2CF3FE26BAB2}"/>
              </a:ext>
            </a:extLst>
          </p:cNvPr>
          <p:cNvSpPr/>
          <p:nvPr/>
        </p:nvSpPr>
        <p:spPr>
          <a:xfrm>
            <a:off x="828184" y="266700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27E7E0BB-AA9B-5EE0-8D7F-600E369A8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223595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8ED6A8B-5591-3F0A-BE01-9319EF508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288A9743-742C-1A70-DE4B-3FB2E8C1ED97}"/>
              </a:ext>
            </a:extLst>
          </p:cNvPr>
          <p:cNvSpPr/>
          <p:nvPr/>
        </p:nvSpPr>
        <p:spPr>
          <a:xfrm>
            <a:off x="914400" y="1181100"/>
            <a:ext cx="16459200" cy="79248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endParaRPr lang="it-IT" dirty="0"/>
          </a:p>
          <a:p>
            <a:pPr algn="ctr"/>
            <a:r>
              <a:rPr lang="it-IT" sz="4000" b="1" u="sng" dirty="0">
                <a:solidFill>
                  <a:srgbClr val="00B0F0"/>
                </a:solidFill>
              </a:rPr>
              <a:t>LE MISURE PROTETTIVE</a:t>
            </a:r>
          </a:p>
          <a:p>
            <a:pPr algn="just"/>
            <a:endParaRPr lang="it-IT" sz="3600" b="1" dirty="0"/>
          </a:p>
          <a:p>
            <a:pPr marL="355600" algn="just"/>
            <a:r>
              <a:rPr lang="it-IT" sz="3600" dirty="0"/>
              <a:t>Richieste </a:t>
            </a:r>
            <a:r>
              <a:rPr lang="it-IT" sz="3600" i="1" dirty="0"/>
              <a:t>erga omnes (</a:t>
            </a:r>
            <a:r>
              <a:rPr lang="it-IT" sz="3600" dirty="0"/>
              <a:t>art. 18 CCII) il 16 aprile e confermate dal Tribunale, con </a:t>
            </a:r>
          </a:p>
          <a:p>
            <a:pPr marL="355600" algn="just"/>
            <a:r>
              <a:rPr lang="it-IT" sz="3600" dirty="0"/>
              <a:t>parere positivo dell’Esperto, per 120 giorni, successivamente prorogate per </a:t>
            </a:r>
          </a:p>
          <a:p>
            <a:pPr marL="355600" algn="just"/>
            <a:r>
              <a:rPr lang="it-IT" sz="3600" dirty="0"/>
              <a:t>ulteriori 120 giorni.</a:t>
            </a:r>
          </a:p>
          <a:p>
            <a:pPr marL="355600" algn="just"/>
            <a:endParaRPr lang="it-IT" sz="3600" dirty="0"/>
          </a:p>
          <a:p>
            <a:pPr marL="355600" algn="just"/>
            <a:r>
              <a:rPr lang="it-IT" sz="3600" dirty="0"/>
              <a:t>Il parere dell’Esperto si è focalizzato:</a:t>
            </a:r>
          </a:p>
          <a:p>
            <a:pPr algn="just"/>
            <a:endParaRPr lang="it-IT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0000"/>
                </a:solidFill>
              </a:rPr>
              <a:t>Sul riconoscimento del lavoro tempestivo di riorganizzazione dei costi societari;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0000"/>
                </a:solidFill>
              </a:rPr>
              <a:t>Sull’avvio vigoroso delle trattative con i creditori, sia commerciali sia finanziari;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it-IT" sz="3600" b="1" dirty="0">
                <a:solidFill>
                  <a:srgbClr val="FF0000"/>
                </a:solidFill>
              </a:rPr>
              <a:t>Sul percorso di ricerca dell’investitore, attentamente monitorato dall’Esperto</a:t>
            </a:r>
            <a:r>
              <a:rPr lang="it-IT" sz="3600" dirty="0">
                <a:solidFill>
                  <a:srgbClr val="FF0000"/>
                </a:solidFill>
              </a:rPr>
              <a:t>.</a:t>
            </a:r>
          </a:p>
          <a:p>
            <a:endParaRPr lang="it-IT" sz="480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97D781BF-805B-C12A-8556-59F8F9829748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F95E810A-60C9-259F-DD81-1742742C549D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FFD1A441-988D-D91F-70DF-01E911644D6D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0E96E0A2-3078-AE23-ED1D-E2881132A3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89232142"/>
              </p:ext>
            </p:extLst>
          </p:nvPr>
        </p:nvGraphicFramePr>
        <p:xfrm>
          <a:off x="10210800" y="2552700"/>
          <a:ext cx="5708650" cy="28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D183053B-43FF-D3F9-C36D-CDF011C355A6}"/>
              </a:ext>
            </a:extLst>
          </p:cNvPr>
          <p:cNvSpPr/>
          <p:nvPr/>
        </p:nvSpPr>
        <p:spPr>
          <a:xfrm>
            <a:off x="609600" y="220120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4C8584A6-976A-C2B2-FBBA-71494CA25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4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42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AD8518E-934C-3309-72F7-2C3949099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D0598ECC-D9CA-ED64-09B1-0690AB4CD35D}"/>
              </a:ext>
            </a:extLst>
          </p:cNvPr>
          <p:cNvSpPr/>
          <p:nvPr/>
        </p:nvSpPr>
        <p:spPr>
          <a:xfrm>
            <a:off x="799699" y="1104900"/>
            <a:ext cx="16459200" cy="83058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just"/>
            <a:endParaRPr lang="it-IT" dirty="0"/>
          </a:p>
          <a:p>
            <a:pPr algn="ctr"/>
            <a:r>
              <a:rPr lang="it-IT" sz="4000" b="1" u="sng" cap="all" dirty="0">
                <a:solidFill>
                  <a:srgbClr val="00B0F0"/>
                </a:solidFill>
              </a:rPr>
              <a:t>Alcuni dati sulla società </a:t>
            </a:r>
          </a:p>
          <a:p>
            <a:pPr algn="just"/>
            <a:endParaRPr lang="it-IT" sz="4400" b="1" dirty="0"/>
          </a:p>
          <a:p>
            <a:pPr marL="571500" indent="-215900" algn="just"/>
            <a:r>
              <a:rPr lang="it-IT" sz="3400" b="1" dirty="0"/>
              <a:t>Valore produzione </a:t>
            </a:r>
            <a:r>
              <a:rPr lang="it-IT" sz="3400" dirty="0"/>
              <a:t>2021, principalmente royalty: </a:t>
            </a:r>
            <a:r>
              <a:rPr lang="it-IT" sz="3400" b="1" dirty="0">
                <a:solidFill>
                  <a:srgbClr val="FF0000"/>
                </a:solidFill>
              </a:rPr>
              <a:t>15,6 milioni € </a:t>
            </a:r>
          </a:p>
          <a:p>
            <a:pPr marL="571500" indent="-215900" algn="just"/>
            <a:r>
              <a:rPr lang="it-IT" sz="3400" dirty="0"/>
              <a:t>(ultimo bilancio depositato all’epoca).</a:t>
            </a:r>
          </a:p>
          <a:p>
            <a:pPr marL="571500" indent="-215900" algn="just"/>
            <a:endParaRPr lang="it-IT" sz="3400" dirty="0"/>
          </a:p>
          <a:p>
            <a:pPr marL="571500" indent="-215900" algn="just"/>
            <a:r>
              <a:rPr lang="it-IT" sz="3400" b="1" dirty="0"/>
              <a:t>Valore produzione </a:t>
            </a:r>
            <a:r>
              <a:rPr lang="it-IT" sz="3400" dirty="0"/>
              <a:t>2021 </a:t>
            </a:r>
            <a:r>
              <a:rPr lang="it-IT" sz="3400" b="1" dirty="0"/>
              <a:t>controllata</a:t>
            </a:r>
            <a:r>
              <a:rPr lang="it-IT" sz="3400" dirty="0"/>
              <a:t> TRS </a:t>
            </a:r>
            <a:r>
              <a:rPr lang="it-IT" sz="3400" dirty="0" err="1"/>
              <a:t>Evolution</a:t>
            </a:r>
            <a:r>
              <a:rPr lang="it-IT" sz="3400" dirty="0"/>
              <a:t> Spa, licenziataria </a:t>
            </a:r>
          </a:p>
          <a:p>
            <a:pPr marL="571500" indent="-215900" algn="just"/>
            <a:r>
              <a:rPr lang="it-IT" sz="3400" dirty="0"/>
              <a:t>del marchio Trussardi per l’abbigliamento: </a:t>
            </a:r>
            <a:r>
              <a:rPr lang="it-IT" sz="3400" b="1" dirty="0">
                <a:solidFill>
                  <a:srgbClr val="FF0000"/>
                </a:solidFill>
              </a:rPr>
              <a:t>80 milioni €</a:t>
            </a:r>
          </a:p>
          <a:p>
            <a:pPr marL="571500" indent="-215900" algn="just"/>
            <a:endParaRPr lang="it-IT" sz="3400" dirty="0"/>
          </a:p>
          <a:p>
            <a:pPr marL="571500" indent="-215900" algn="just"/>
            <a:r>
              <a:rPr lang="it-IT" sz="3400" dirty="0"/>
              <a:t>I </a:t>
            </a:r>
            <a:r>
              <a:rPr lang="it-IT" sz="3400" b="1" dirty="0"/>
              <a:t>dipendenti:</a:t>
            </a:r>
          </a:p>
          <a:p>
            <a:pPr marL="571500" indent="-215900" algn="just"/>
            <a:r>
              <a:rPr lang="it-IT" sz="3400" dirty="0">
                <a:solidFill>
                  <a:srgbClr val="FF0000"/>
                </a:solidFill>
              </a:rPr>
              <a:t> </a:t>
            </a:r>
          </a:p>
          <a:p>
            <a:pPr marL="571500" indent="-215900" algn="just">
              <a:buFontTx/>
              <a:buChar char="-"/>
            </a:pPr>
            <a:r>
              <a:rPr lang="it-IT" sz="3400" b="1" dirty="0">
                <a:solidFill>
                  <a:srgbClr val="FF0000"/>
                </a:solidFill>
              </a:rPr>
              <a:t>141</a:t>
            </a:r>
            <a:r>
              <a:rPr lang="it-IT" sz="3400" dirty="0">
                <a:solidFill>
                  <a:srgbClr val="FF0000"/>
                </a:solidFill>
              </a:rPr>
              <a:t> nella sede centrale </a:t>
            </a:r>
            <a:r>
              <a:rPr lang="it-IT" sz="3400" dirty="0"/>
              <a:t>(condivisi tra Trussardi e TRS) </a:t>
            </a:r>
          </a:p>
          <a:p>
            <a:pPr marL="571500" indent="-215900" algn="just">
              <a:buFontTx/>
              <a:buChar char="-"/>
            </a:pPr>
            <a:r>
              <a:rPr lang="it-IT" sz="3400" dirty="0">
                <a:solidFill>
                  <a:srgbClr val="FF0000"/>
                </a:solidFill>
              </a:rPr>
              <a:t>oltre </a:t>
            </a:r>
            <a:r>
              <a:rPr lang="it-IT" sz="3400" b="1" dirty="0">
                <a:solidFill>
                  <a:srgbClr val="FF0000"/>
                </a:solidFill>
              </a:rPr>
              <a:t>250</a:t>
            </a:r>
            <a:r>
              <a:rPr lang="it-IT" sz="3400" dirty="0">
                <a:solidFill>
                  <a:srgbClr val="FF0000"/>
                </a:solidFill>
              </a:rPr>
              <a:t> nella rete commerciale </a:t>
            </a:r>
            <a:r>
              <a:rPr lang="it-IT" sz="3400" dirty="0"/>
              <a:t>(TRS).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198E7652-2F27-322C-305F-C5FADE02F854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4993D586-144D-831C-15DF-FCF9A5E87BA6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39E821EF-168B-9936-F32E-9B973ABEA1FD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8660D5EF-CB07-6FAB-B70C-F50172B0C195}"/>
              </a:ext>
            </a:extLst>
          </p:cNvPr>
          <p:cNvSpPr/>
          <p:nvPr/>
        </p:nvSpPr>
        <p:spPr>
          <a:xfrm>
            <a:off x="811457" y="201672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1130076F-A093-7D80-DB64-BCA902ED4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234517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E09AEC3-7882-1C50-2CD0-3E56F11A8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2F2FED0B-6B8C-6745-BC6F-372885D795A5}"/>
              </a:ext>
            </a:extLst>
          </p:cNvPr>
          <p:cNvSpPr/>
          <p:nvPr/>
        </p:nvSpPr>
        <p:spPr>
          <a:xfrm>
            <a:off x="727533" y="876300"/>
            <a:ext cx="17050578" cy="85344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r>
              <a:rPr lang="it-IT" sz="4000" b="1" u="sng" dirty="0">
                <a:solidFill>
                  <a:srgbClr val="00B0F0"/>
                </a:solidFill>
              </a:rPr>
              <a:t>ESPOSIZIONE DEBITORIA</a:t>
            </a:r>
          </a:p>
          <a:p>
            <a:pPr algn="just"/>
            <a:endParaRPr lang="it-IT" sz="2800" dirty="0"/>
          </a:p>
          <a:p>
            <a:pPr indent="355600" algn="just"/>
            <a:r>
              <a:rPr lang="it-IT" sz="2800" dirty="0"/>
              <a:t>L’</a:t>
            </a:r>
            <a:r>
              <a:rPr lang="it-IT" sz="2800" b="1" dirty="0"/>
              <a:t>esposizione debitoria </a:t>
            </a:r>
            <a:r>
              <a:rPr lang="it-IT" sz="2800" dirty="0"/>
              <a:t>era complessivamente di:</a:t>
            </a:r>
          </a:p>
          <a:p>
            <a:pPr indent="355600" algn="just"/>
            <a:endParaRPr lang="it-IT" sz="2800" dirty="0"/>
          </a:p>
          <a:p>
            <a:pPr marL="895350" indent="-53975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circa 36 milioni €, suddiviso tra 5 Istituti di credito (anche con garanzie </a:t>
            </a:r>
            <a:r>
              <a:rPr lang="it-IT" sz="2800" b="1" dirty="0" err="1">
                <a:solidFill>
                  <a:srgbClr val="FF0000"/>
                </a:solidFill>
              </a:rPr>
              <a:t>Sace</a:t>
            </a:r>
            <a:r>
              <a:rPr lang="it-IT" sz="2800" b="1" dirty="0">
                <a:solidFill>
                  <a:srgbClr val="FF0000"/>
                </a:solidFill>
              </a:rPr>
              <a:t>);</a:t>
            </a:r>
          </a:p>
          <a:p>
            <a:pPr marL="895350" indent="-539750" algn="just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FF0000"/>
                </a:solidFill>
              </a:rPr>
              <a:t>circa 6.5 milioni € , suddiviso tra 250 creditori commerciali (o comunque non finanziari).</a:t>
            </a:r>
          </a:p>
          <a:p>
            <a:pPr indent="355600" algn="just"/>
            <a:endParaRPr lang="it-IT" sz="2800" b="1" dirty="0">
              <a:solidFill>
                <a:schemeClr val="accent2"/>
              </a:solidFill>
            </a:endParaRPr>
          </a:p>
          <a:p>
            <a:pPr indent="355600" algn="just"/>
            <a:r>
              <a:rPr lang="it-IT" sz="2800" dirty="0"/>
              <a:t>La </a:t>
            </a:r>
            <a:r>
              <a:rPr lang="it-IT" sz="2800" b="1" dirty="0"/>
              <a:t>percentuale di adesione </a:t>
            </a:r>
            <a:r>
              <a:rPr lang="it-IT" sz="2800" dirty="0"/>
              <a:t>è stata del 100% per i creditori finanziari e del 94% per i non finanziari.</a:t>
            </a:r>
          </a:p>
          <a:p>
            <a:pPr indent="355600" algn="just"/>
            <a:endParaRPr lang="it-IT" sz="2800" dirty="0"/>
          </a:p>
          <a:p>
            <a:pPr indent="355600" algn="just"/>
            <a:r>
              <a:rPr lang="it-IT" sz="2800" b="1" dirty="0"/>
              <a:t>Complessità nelle trattative</a:t>
            </a:r>
            <a:r>
              <a:rPr lang="it-IT" sz="2800" dirty="0"/>
              <a:t>: </a:t>
            </a:r>
          </a:p>
          <a:p>
            <a:pPr indent="355600" algn="just"/>
            <a:endParaRPr lang="it-IT" sz="2800" dirty="0"/>
          </a:p>
          <a:p>
            <a:pPr marL="895350" indent="-539750" algn="just">
              <a:buFont typeface="Arial" panose="020B0604020202020204" pitchFamily="34" charset="0"/>
              <a:buChar char="•"/>
            </a:pPr>
            <a:r>
              <a:rPr lang="it-IT" sz="2800" dirty="0"/>
              <a:t>spiegare lo scenario alternativo alla composizione (decisamente più penalizzante) </a:t>
            </a:r>
          </a:p>
          <a:p>
            <a:pPr marL="895350" indent="-539750" algn="just">
              <a:buFont typeface="Arial" panose="020B0604020202020204" pitchFamily="34" charset="0"/>
              <a:buChar char="•"/>
            </a:pPr>
            <a:r>
              <a:rPr lang="it-IT" sz="2800" dirty="0"/>
              <a:t>l’impatto sul valore dei crediti e delle garanzie effettive di </a:t>
            </a:r>
            <a:r>
              <a:rPr lang="it-IT" sz="2800" dirty="0" err="1"/>
              <a:t>Sace</a:t>
            </a:r>
            <a:r>
              <a:rPr lang="it-IT" sz="2800" dirty="0"/>
              <a:t>, in presenza di un default di Trussardi e della </a:t>
            </a:r>
          </a:p>
          <a:p>
            <a:pPr marL="895350" indent="-539750" algn="just">
              <a:buFont typeface="Arial" panose="020B0604020202020204" pitchFamily="34" charset="0"/>
              <a:buChar char="•"/>
            </a:pPr>
            <a:r>
              <a:rPr lang="it-IT" sz="2800" dirty="0"/>
              <a:t>sua controllata (in assenza di un’operazione complessiva, ciò avrebbe reso estremamente problematico </a:t>
            </a:r>
          </a:p>
          <a:p>
            <a:pPr marL="355600" algn="just"/>
            <a:r>
              <a:rPr lang="it-IT" sz="2800" dirty="0"/>
              <a:t>	il realizzo di alcun attivo).</a:t>
            </a:r>
          </a:p>
          <a:p>
            <a:pPr indent="355600" algn="just"/>
            <a:endParaRPr lang="it-IT" sz="2800" dirty="0"/>
          </a:p>
          <a:p>
            <a:pPr marL="355600"/>
            <a:r>
              <a:rPr lang="it-IT" sz="2800" dirty="0"/>
              <a:t>L’Esperto ha puntato, identificato dalla Società l’acquirente dei rami, sulla velocità di esecuzione e sulla certezza dei valori realizzati. 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E6DE1C14-5BD8-4758-619F-3DC823812A06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05587838-9471-E73C-EC4A-7132BF2981AA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6AB42958-4812-3915-C42C-F81B63D100DB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AB986249-884E-5AF8-AA67-F3E720F040E4}"/>
              </a:ext>
            </a:extLst>
          </p:cNvPr>
          <p:cNvSpPr/>
          <p:nvPr/>
        </p:nvSpPr>
        <p:spPr>
          <a:xfrm>
            <a:off x="727533" y="137402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70A7C44-3CBB-BADF-062B-06630CC6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231591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445C257-A18B-768B-A334-BE8A23857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4039A83D-F223-CF85-FE25-25C8BC01B108}"/>
              </a:ext>
            </a:extLst>
          </p:cNvPr>
          <p:cNvSpPr/>
          <p:nvPr/>
        </p:nvSpPr>
        <p:spPr>
          <a:xfrm>
            <a:off x="811457" y="1028700"/>
            <a:ext cx="16638343" cy="83058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355600" algn="just"/>
            <a:r>
              <a:rPr lang="it-IT" sz="4000" dirty="0">
                <a:solidFill>
                  <a:srgbClr val="FF0000"/>
                </a:solidFill>
              </a:rPr>
              <a:t>La </a:t>
            </a:r>
            <a:r>
              <a:rPr lang="it-IT" sz="4000" b="1" dirty="0">
                <a:solidFill>
                  <a:srgbClr val="FF0000"/>
                </a:solidFill>
              </a:rPr>
              <a:t>Composizione </a:t>
            </a:r>
            <a:r>
              <a:rPr lang="it-IT" sz="4000" dirty="0">
                <a:solidFill>
                  <a:srgbClr val="FF0000"/>
                </a:solidFill>
              </a:rPr>
              <a:t>si è </a:t>
            </a:r>
            <a:r>
              <a:rPr lang="it-IT" sz="4000" b="1" dirty="0">
                <a:solidFill>
                  <a:srgbClr val="FF0000"/>
                </a:solidFill>
              </a:rPr>
              <a:t>conclusa positivamente</a:t>
            </a:r>
            <a:r>
              <a:rPr lang="it-IT" sz="4000" dirty="0">
                <a:solidFill>
                  <a:srgbClr val="FF0000"/>
                </a:solidFill>
              </a:rPr>
              <a:t> con la stipula di </a:t>
            </a:r>
          </a:p>
          <a:p>
            <a:pPr marL="355600" algn="just"/>
            <a:r>
              <a:rPr lang="it-IT" sz="4000" b="1" dirty="0">
                <a:solidFill>
                  <a:srgbClr val="FF0000"/>
                </a:solidFill>
              </a:rPr>
              <a:t>oltre 100 accordi ex art. 23 c. 1, lett. c)</a:t>
            </a:r>
          </a:p>
          <a:p>
            <a:pPr algn="just"/>
            <a:endParaRPr lang="it-IT" sz="3200" dirty="0"/>
          </a:p>
          <a:p>
            <a:pPr indent="355600" algn="just"/>
            <a:r>
              <a:rPr lang="it-IT" sz="3200" b="1" dirty="0"/>
              <a:t>Punti di efficacia:</a:t>
            </a:r>
          </a:p>
          <a:p>
            <a:pPr algn="just"/>
            <a:endParaRPr lang="it-IT" sz="3200" dirty="0"/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dirty="0"/>
              <a:t>diagnosi tempestiva dello stato di crisi ed individuazione e messa in atto di contromisure;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dirty="0"/>
              <a:t>collaborazione costante e trasparente tra tutti i soggetti coinvolti (imprenditore, advisor,    creditori, esperto) basata sulla reciproca fiducia;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dirty="0"/>
              <a:t>elevata professionalità dei consulenti che assistevano l’imprenditore;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dirty="0"/>
              <a:t>qualità dei dati e delle informazioni disponibili, atta a garantire valutazioni e previsioni precise circa l’andamento della gestione dell’impresa;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dirty="0"/>
              <a:t>supporto delle misure protettive per operare le scelte in ambiente protetto e sereno;</a:t>
            </a:r>
          </a:p>
          <a:p>
            <a:pPr marL="722313" indent="-366713">
              <a:buFont typeface="Arial" panose="020B0604020202020204" pitchFamily="34" charset="0"/>
              <a:buChar char="•"/>
            </a:pPr>
            <a:r>
              <a:rPr lang="it-IT" sz="3200" dirty="0"/>
              <a:t>disponibilità del socio di riferimento a sostenere finanziariamente almeno la continuità </a:t>
            </a:r>
          </a:p>
          <a:p>
            <a:pPr marL="355600"/>
            <a:r>
              <a:rPr lang="it-IT" sz="3200" dirty="0"/>
              <a:t>    nel corso della CNC e fino al superamento della crisi, se necessario;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61FDC503-1022-A6CB-EC90-2AD4BFDACE36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871094A5-739B-502C-E884-F4259A4BE7BB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E2A5F9D7-0413-9CB9-0B38-57F08AC1A39E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F3DBA90B-07D5-966E-65BF-891A1EFD9AF5}"/>
              </a:ext>
            </a:extLst>
          </p:cNvPr>
          <p:cNvSpPr/>
          <p:nvPr/>
        </p:nvSpPr>
        <p:spPr>
          <a:xfrm>
            <a:off x="811457" y="201672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72A6E8C4-55DD-16BB-2E31-21EE2CF5C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7720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47AC488-33B3-5AD1-2375-2001E17EE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2D718FCF-0C85-A795-5411-235D131A5468}"/>
              </a:ext>
            </a:extLst>
          </p:cNvPr>
          <p:cNvSpPr/>
          <p:nvPr/>
        </p:nvSpPr>
        <p:spPr>
          <a:xfrm>
            <a:off x="908922" y="1113844"/>
            <a:ext cx="16687800" cy="805931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268288" indent="88900" algn="ctr"/>
            <a:r>
              <a:rPr lang="it-IT" sz="4000" b="1" u="sng" dirty="0">
                <a:solidFill>
                  <a:srgbClr val="00B0F0"/>
                </a:solidFill>
              </a:rPr>
              <a:t>CONSIDERAZIONI FINALI</a:t>
            </a:r>
          </a:p>
          <a:p>
            <a:endParaRPr lang="it-IT" sz="3200" dirty="0"/>
          </a:p>
          <a:p>
            <a:pPr marL="514350" indent="-246063">
              <a:buAutoNum type="arabicPeriod"/>
            </a:pPr>
            <a:r>
              <a:rPr lang="it-IT" sz="3200" b="1" dirty="0"/>
              <a:t> </a:t>
            </a:r>
            <a:r>
              <a:rPr lang="it-IT" sz="3200" b="1" u="sng" dirty="0"/>
              <a:t>ELEMENTI DI COMPLESSITA</a:t>
            </a:r>
            <a:r>
              <a:rPr lang="it-IT" sz="3200" b="1" dirty="0"/>
              <a:t>’:</a:t>
            </a:r>
          </a:p>
          <a:p>
            <a:pPr marL="514350" indent="-514350">
              <a:buAutoNum type="arabicPeriod"/>
            </a:pPr>
            <a:endParaRPr lang="it-IT" sz="3200" dirty="0"/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La Società holding gestiva le licenze; la </a:t>
            </a:r>
            <a:r>
              <a:rPr lang="it-IT" sz="3200" dirty="0" err="1"/>
              <a:t>Soc</a:t>
            </a:r>
            <a:r>
              <a:rPr lang="it-IT" sz="3200" dirty="0"/>
              <a:t>. operativa gestiva l’abbigliamento;</a:t>
            </a:r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La presenza di partecipazioni estere che generavano perdite rilevanti;</a:t>
            </a:r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La criticità nella gestione dei rapporti con i </a:t>
            </a:r>
            <a:r>
              <a:rPr lang="it-IT" sz="3200" dirty="0" err="1"/>
              <a:t>landlords</a:t>
            </a:r>
            <a:r>
              <a:rPr lang="it-IT" sz="3200" dirty="0"/>
              <a:t>;</a:t>
            </a:r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I costi di struttura molto elevati;</a:t>
            </a:r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Il marchio in pegno a uno dei principali creditori;</a:t>
            </a:r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Il percorso di ricerca di un investitore complesso;</a:t>
            </a:r>
          </a:p>
          <a:p>
            <a:pPr marL="722313" indent="-4524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3200" dirty="0"/>
              <a:t>L’alto numero di creditori commerciali.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6B6485A8-DD75-2ED7-AAC3-9EECCCB50D85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D30A1DFD-8AF9-9EAF-7444-105454FA4C54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21F09A2C-E94A-290A-A189-32B359782564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0173D5AC-DD2D-BA92-26EB-45612B6DD59E}"/>
              </a:ext>
            </a:extLst>
          </p:cNvPr>
          <p:cNvGraphicFramePr/>
          <p:nvPr/>
        </p:nvGraphicFramePr>
        <p:xfrm>
          <a:off x="10321896" y="2549257"/>
          <a:ext cx="5708650" cy="28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AF6AF8D0-8343-62DC-A3E9-E3160774A4AB}"/>
              </a:ext>
            </a:extLst>
          </p:cNvPr>
          <p:cNvSpPr/>
          <p:nvPr/>
        </p:nvSpPr>
        <p:spPr>
          <a:xfrm>
            <a:off x="811457" y="201672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D22207B7-6C54-8085-D5BD-56CE0BC2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xmlns="" val="165146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AEE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D0895EE-2C6E-E617-158E-680107536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10F3BE20-F9A6-B8A1-C4EB-F23D02EEC542}"/>
              </a:ext>
            </a:extLst>
          </p:cNvPr>
          <p:cNvSpPr/>
          <p:nvPr/>
        </p:nvSpPr>
        <p:spPr>
          <a:xfrm>
            <a:off x="811457" y="876300"/>
            <a:ext cx="16714543" cy="8381999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algn="ctr"/>
            <a:r>
              <a:rPr lang="it-IT" sz="4000" b="1" u="sng" dirty="0">
                <a:solidFill>
                  <a:srgbClr val="00B0F0"/>
                </a:solidFill>
              </a:rPr>
              <a:t>CONSIDERAZIONI FINALI</a:t>
            </a:r>
          </a:p>
          <a:p>
            <a:endParaRPr lang="it-IT" sz="3200" dirty="0"/>
          </a:p>
          <a:p>
            <a:pPr marL="357188" indent="-88900"/>
            <a:r>
              <a:rPr lang="it-IT" sz="3200" b="1" dirty="0"/>
              <a:t>2. </a:t>
            </a:r>
            <a:r>
              <a:rPr lang="it-IT" sz="3200" b="1" u="sng" dirty="0"/>
              <a:t>ELEMENTI DI SUCCESSO</a:t>
            </a:r>
            <a:r>
              <a:rPr lang="it-IT" sz="3200" b="1" dirty="0"/>
              <a:t>:</a:t>
            </a:r>
          </a:p>
          <a:p>
            <a:pPr algn="just"/>
            <a:endParaRPr lang="it-IT" sz="3200" dirty="0"/>
          </a:p>
          <a:p>
            <a:pPr marL="722313" indent="-452438">
              <a:buFont typeface="Arial" panose="020B0604020202020204" pitchFamily="34" charset="0"/>
              <a:buChar char="•"/>
            </a:pPr>
            <a:r>
              <a:rPr lang="it-IT" sz="3000" dirty="0"/>
              <a:t>Presenza di una squadra specializzata in ristrutturazioni al timone della Società, con   una chiara visione della riorganizzazione, funzionale a un ridimensionamento che rendesse vendibile il perimetro aziendale post «cura dimagrante»;</a:t>
            </a:r>
          </a:p>
          <a:p>
            <a:pPr marL="722313" indent="-452438">
              <a:buFont typeface="Arial" panose="020B0604020202020204" pitchFamily="34" charset="0"/>
              <a:buChar char="•"/>
            </a:pPr>
            <a:r>
              <a:rPr lang="it-IT" sz="3000" dirty="0"/>
              <a:t>Presenza di advisors molto qualificati, che hanno seguito fin dai primi passi il percorso    dell’operazione M&amp;A, in modo strutturato, documentato e rigoroso;</a:t>
            </a:r>
          </a:p>
          <a:p>
            <a:pPr marL="722313" indent="-452438">
              <a:buFont typeface="Arial" panose="020B0604020202020204" pitchFamily="34" charset="0"/>
              <a:buChar char="•"/>
            </a:pPr>
            <a:r>
              <a:rPr lang="it-IT" sz="3000" dirty="0"/>
              <a:t>Presenza di consulenti legali, che hanno presidiato il percorso in tutte le sue fasi;</a:t>
            </a:r>
          </a:p>
          <a:p>
            <a:pPr marL="722313" indent="-452438" defTabSz="923925">
              <a:buFont typeface="Arial" panose="020B0604020202020204" pitchFamily="34" charset="0"/>
              <a:buChar char="•"/>
            </a:pPr>
            <a:r>
              <a:rPr lang="it-IT" sz="3000" dirty="0"/>
              <a:t>Atteggiamento da parte della Società di totale trasparenza nei confronti dell’Esperto, con  continuità e tempestività nell’informativa;</a:t>
            </a:r>
          </a:p>
          <a:p>
            <a:pPr marL="722313" indent="-452438">
              <a:buFont typeface="Arial" panose="020B0604020202020204" pitchFamily="34" charset="0"/>
              <a:buChar char="•"/>
            </a:pPr>
            <a:r>
              <a:rPr lang="it-IT" sz="3000" dirty="0"/>
              <a:t>Acquirente finale strutturato e con visione chiara del perimetro acquisibile e delle strategie per il futuro dei rami acquistati;</a:t>
            </a:r>
          </a:p>
          <a:p>
            <a:pPr marL="722313" indent="-452438">
              <a:buFont typeface="Arial" panose="020B0604020202020204" pitchFamily="34" charset="0"/>
              <a:buChar char="•"/>
            </a:pPr>
            <a:r>
              <a:rPr lang="it-IT" sz="3000" dirty="0"/>
              <a:t>Esperto con adeguato curriculum  e esperienza di ristrutturazioni come CRO, assistito da un ausiliario di elevata esperienza nelle procedure di crisi aziendale.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CAEDC60D-676D-8B32-8A29-4F4C5435DE6A}"/>
              </a:ext>
            </a:extLst>
          </p:cNvPr>
          <p:cNvGrpSpPr/>
          <p:nvPr/>
        </p:nvGrpSpPr>
        <p:grpSpPr>
          <a:xfrm>
            <a:off x="1028700" y="741788"/>
            <a:ext cx="13362144" cy="3845566"/>
            <a:chOff x="0" y="-721074"/>
            <a:chExt cx="17816193" cy="5127420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xmlns="" id="{3067239A-D182-C919-58D4-D766273984F3}"/>
                </a:ext>
              </a:extLst>
            </p:cNvPr>
            <p:cNvSpPr txBox="1"/>
            <p:nvPr/>
          </p:nvSpPr>
          <p:spPr>
            <a:xfrm>
              <a:off x="4114800" y="-721074"/>
              <a:ext cx="13701393" cy="14568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00"/>
                </a:lnSpc>
                <a:spcBef>
                  <a:spcPct val="0"/>
                </a:spcBef>
              </a:pPr>
              <a:endParaRPr lang="en-US" sz="4400" b="1" dirty="0">
                <a:solidFill>
                  <a:srgbClr val="02AEEE"/>
                </a:solidFill>
                <a:latin typeface="Titillium Web" panose="00000500000000000000" pitchFamily="2" charset="0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xmlns="" id="{A70CBDD2-28E0-6DB8-F9D5-8F7C4AC66B18}"/>
                </a:ext>
              </a:extLst>
            </p:cNvPr>
            <p:cNvSpPr txBox="1"/>
            <p:nvPr/>
          </p:nvSpPr>
          <p:spPr>
            <a:xfrm>
              <a:off x="0" y="3859823"/>
              <a:ext cx="7586210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380"/>
                </a:lnSpc>
                <a:spcBef>
                  <a:spcPct val="0"/>
                </a:spcBef>
              </a:pPr>
              <a:endParaRPr/>
            </a:p>
          </p:txBody>
        </p:sp>
      </p:grp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xmlns="" id="{9271ECF0-7E40-8EFE-63FF-A036DB1D8DDA}"/>
              </a:ext>
            </a:extLst>
          </p:cNvPr>
          <p:cNvGraphicFramePr/>
          <p:nvPr/>
        </p:nvGraphicFramePr>
        <p:xfrm>
          <a:off x="10321896" y="2549257"/>
          <a:ext cx="5708650" cy="285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reeform 4">
            <a:extLst>
              <a:ext uri="{FF2B5EF4-FFF2-40B4-BE49-F238E27FC236}">
                <a16:creationId xmlns:a16="http://schemas.microsoft.com/office/drawing/2014/main" xmlns="" id="{F873C71A-BC54-AC5B-AAF7-57966165D56C}"/>
              </a:ext>
            </a:extLst>
          </p:cNvPr>
          <p:cNvSpPr/>
          <p:nvPr/>
        </p:nvSpPr>
        <p:spPr>
          <a:xfrm>
            <a:off x="811457" y="201672"/>
            <a:ext cx="3124200" cy="609600"/>
          </a:xfrm>
          <a:custGeom>
            <a:avLst/>
            <a:gdLst/>
            <a:ahLst/>
            <a:cxnLst/>
            <a:rect l="l" t="t" r="r" b="b"/>
            <a:pathLst>
              <a:path w="4643287" h="973453">
                <a:moveTo>
                  <a:pt x="0" y="0"/>
                </a:moveTo>
                <a:lnTo>
                  <a:pt x="4643287" y="0"/>
                </a:lnTo>
                <a:lnTo>
                  <a:pt x="4643287" y="973453"/>
                </a:lnTo>
                <a:lnTo>
                  <a:pt x="0" y="97345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5D31D6A0-46BE-34C2-AFDE-49452044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xmlns="" val="1312405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D889211B4F27408EBC70380CAAEC41" ma:contentTypeVersion="3" ma:contentTypeDescription="Create a new document." ma:contentTypeScope="" ma:versionID="a578df650f2974a57e0810b074e5ce24">
  <xsd:schema xmlns:xsd="http://www.w3.org/2001/XMLSchema" xmlns:xs="http://www.w3.org/2001/XMLSchema" xmlns:p="http://schemas.microsoft.com/office/2006/metadata/properties" xmlns:ns3="c8cd0a87-b119-4e83-b18d-da14e33671e8" targetNamespace="http://schemas.microsoft.com/office/2006/metadata/properties" ma:root="true" ma:fieldsID="ade0a070d70673e88ec9c4bb0969865d" ns3:_="">
    <xsd:import namespace="c8cd0a87-b119-4e83-b18d-da14e33671e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cd0a87-b119-4e83-b18d-da14e33671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0BFF59-311F-4555-B089-4EAA446A36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F6AAF5-EE39-49D3-8065-9740DB8A6D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cd0a87-b119-4e83-b18d-da14e3367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81D6A-4E80-490D-8267-8E2018BF656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c8cd0a87-b119-4e83-b18d-da14e33671e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738</Words>
  <Application>Microsoft Office PowerPoint</Application>
  <PresentationFormat>Personalizzato</PresentationFormat>
  <Paragraphs>119</Paragraphs>
  <Slides>9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Aileron Ultra-Bold</vt:lpstr>
      <vt:lpstr>IBM Plex Sans Bold</vt:lpstr>
      <vt:lpstr>Titillium Web</vt:lpstr>
      <vt:lpstr>Aptos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Composizione negoziata Presentazione</dc:title>
  <dc:creator>Andrea Muti</dc:creator>
  <cp:lastModifiedBy>simona.paronetto</cp:lastModifiedBy>
  <cp:revision>121</cp:revision>
  <cp:lastPrinted>2024-11-11T15:40:02Z</cp:lastPrinted>
  <dcterms:created xsi:type="dcterms:W3CDTF">2006-08-16T00:00:00Z</dcterms:created>
  <dcterms:modified xsi:type="dcterms:W3CDTF">2024-11-14T13:16:15Z</dcterms:modified>
  <dc:identifier>DAFzwEMt49c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0x010100B1D889211B4F27408EBC70380CAAEC41</vt:lpwstr>
  </property>
</Properties>
</file>