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  <p:sldMasterId id="2147483756" r:id="rId2"/>
  </p:sldMasterIdLst>
  <p:notesMasterIdLst>
    <p:notesMasterId r:id="rId23"/>
  </p:notesMasterIdLst>
  <p:sldIdLst>
    <p:sldId id="680" r:id="rId3"/>
    <p:sldId id="682" r:id="rId4"/>
    <p:sldId id="710" r:id="rId5"/>
    <p:sldId id="722" r:id="rId6"/>
    <p:sldId id="741" r:id="rId7"/>
    <p:sldId id="683" r:id="rId8"/>
    <p:sldId id="743" r:id="rId9"/>
    <p:sldId id="724" r:id="rId10"/>
    <p:sldId id="726" r:id="rId11"/>
    <p:sldId id="727" r:id="rId12"/>
    <p:sldId id="728" r:id="rId13"/>
    <p:sldId id="744" r:id="rId14"/>
    <p:sldId id="737" r:id="rId15"/>
    <p:sldId id="731" r:id="rId16"/>
    <p:sldId id="740" r:id="rId17"/>
    <p:sldId id="732" r:id="rId18"/>
    <p:sldId id="733" r:id="rId19"/>
    <p:sldId id="734" r:id="rId20"/>
    <p:sldId id="735" r:id="rId21"/>
    <p:sldId id="698" r:id="rId2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udia Meloni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2A9EF"/>
    <a:srgbClr val="CC99FF"/>
    <a:srgbClr val="99CCFF"/>
    <a:srgbClr val="CBDCA8"/>
    <a:srgbClr val="D7E4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01" autoAdjust="0"/>
    <p:restoredTop sz="94660"/>
  </p:normalViewPr>
  <p:slideViewPr>
    <p:cSldViewPr>
      <p:cViewPr varScale="1">
        <p:scale>
          <a:sx n="129" d="100"/>
          <a:sy n="129" d="100"/>
        </p:scale>
        <p:origin x="966" y="12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SMART\Par%202017\DIMOSTRATIVI\engagement\benchmarking%20demo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Foglio4!$T$2</c:f>
              <c:strCache>
                <c:ptCount val="1"/>
                <c:pt idx="0">
                  <c:v>Consumi ultimo mese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4FD-2B48-A060-251910427A39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4FD-2B48-A060-251910427A39}"/>
              </c:ext>
            </c:extLst>
          </c:dPt>
          <c:cat>
            <c:strRef>
              <c:f>Foglio4!$S$3:$S$5</c:f>
              <c:strCache>
                <c:ptCount val="3"/>
                <c:pt idx="0">
                  <c:v>Media degli altri</c:v>
                </c:pt>
                <c:pt idx="1">
                  <c:v>Tu</c:v>
                </c:pt>
                <c:pt idx="2">
                  <c:v>Utente più efficiente</c:v>
                </c:pt>
              </c:strCache>
            </c:strRef>
          </c:cat>
          <c:val>
            <c:numRef>
              <c:f>Foglio4!$T$3:$T$5</c:f>
              <c:numCache>
                <c:formatCode>General</c:formatCode>
                <c:ptCount val="3"/>
                <c:pt idx="0">
                  <c:v>90</c:v>
                </c:pt>
                <c:pt idx="1">
                  <c:v>46</c:v>
                </c:pt>
                <c:pt idx="2">
                  <c:v>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4FD-2B48-A060-251910427A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5951176"/>
        <c:axId val="305955488"/>
      </c:barChart>
      <c:catAx>
        <c:axId val="305951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955488"/>
        <c:crosses val="autoZero"/>
        <c:auto val="1"/>
        <c:lblAlgn val="ctr"/>
        <c:lblOffset val="100"/>
        <c:noMultiLvlLbl val="0"/>
      </c:catAx>
      <c:valAx>
        <c:axId val="305955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951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03ABC-C6A0-4DAF-8B09-B2FE9283AE20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11E9A-4987-4B22-A31B-956C286A92B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764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65D414-0DC0-4E29-BE3D-E2C441A6E73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71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65D414-0DC0-4E29-BE3D-E2C441A6E73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8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65D414-0DC0-4E29-BE3D-E2C441A6E73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508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14/05/2021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14/05/2021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14/05/2021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237117"/>
            <a:ext cx="8229600" cy="533480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 – </a:t>
            </a:r>
            <a:r>
              <a:rPr lang="it-IT" dirty="0" err="1"/>
              <a:t>Arial</a:t>
            </a:r>
            <a:r>
              <a:rPr lang="it-IT" dirty="0"/>
              <a:t> 26pt 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413414" y="1253067"/>
            <a:ext cx="8229600" cy="400110"/>
          </a:xfrm>
        </p:spPr>
        <p:txBody>
          <a:bodyPr>
            <a:spAutoFit/>
          </a:bodyPr>
          <a:lstStyle>
            <a:lvl1pPr marL="0" indent="0">
              <a:buNone/>
              <a:defRPr sz="2000" b="1" baseline="0">
                <a:solidFill>
                  <a:srgbClr val="7F7F7F"/>
                </a:solidFill>
              </a:defRPr>
            </a:lvl1pPr>
            <a:lvl2pPr>
              <a:defRPr sz="2000" b="1">
                <a:solidFill>
                  <a:srgbClr val="7F7F7F"/>
                </a:solidFill>
              </a:defRPr>
            </a:lvl2pPr>
            <a:lvl3pPr>
              <a:defRPr sz="2000" b="1">
                <a:solidFill>
                  <a:srgbClr val="7F7F7F"/>
                </a:solidFill>
              </a:defRPr>
            </a:lvl3pPr>
            <a:lvl4pPr>
              <a:defRPr sz="2000" b="1">
                <a:solidFill>
                  <a:srgbClr val="7F7F7F"/>
                </a:solidFill>
              </a:defRPr>
            </a:lvl4pPr>
            <a:lvl5pPr>
              <a:defRPr sz="2000" b="1">
                <a:solidFill>
                  <a:srgbClr val="7F7F7F"/>
                </a:solidFill>
              </a:defRPr>
            </a:lvl5pPr>
          </a:lstStyle>
          <a:p>
            <a:pPr lvl="0"/>
            <a:r>
              <a:rPr lang="it-IT" dirty="0"/>
              <a:t>Titolo di secondo livello 20pt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endParaRPr lang="it-IT" dirty="0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4" hasCustomPrompt="1"/>
          </p:nvPr>
        </p:nvSpPr>
        <p:spPr>
          <a:xfrm>
            <a:off x="413414" y="2017397"/>
            <a:ext cx="8229599" cy="769441"/>
          </a:xfrm>
        </p:spPr>
        <p:txBody>
          <a:bodyPr wrap="square">
            <a:spAutoFit/>
          </a:bodyPr>
          <a:lstStyle>
            <a:lvl1pPr marL="457200" indent="-457200">
              <a:buFont typeface="+mj-lt"/>
              <a:buAutoNum type="arabicPeriod"/>
              <a:defRPr sz="2000" baseline="0"/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 dirty="0"/>
              <a:t>Corpo del testo 20pt </a:t>
            </a:r>
            <a:r>
              <a:rPr lang="it-IT" dirty="0" err="1"/>
              <a:t>Arial</a:t>
            </a:r>
            <a:r>
              <a:rPr lang="it-IT" dirty="0"/>
              <a:t> regular</a:t>
            </a:r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sic </a:t>
            </a:r>
            <a:r>
              <a:rPr lang="it-IT" dirty="0" err="1"/>
              <a:t>amet</a:t>
            </a:r>
            <a:endParaRPr lang="it-IT" dirty="0"/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5" hasCustomPrompt="1"/>
          </p:nvPr>
        </p:nvSpPr>
        <p:spPr>
          <a:xfrm>
            <a:off x="413414" y="3409088"/>
            <a:ext cx="8229599" cy="929485"/>
          </a:xfrm>
        </p:spPr>
        <p:txBody>
          <a:bodyPr wrap="square">
            <a:spAutoFit/>
          </a:bodyPr>
          <a:lstStyle>
            <a:lvl1pPr>
              <a:defRPr sz="16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dirty="0"/>
              <a:t>Lista 16pt </a:t>
            </a:r>
            <a:r>
              <a:rPr lang="it-IT" dirty="0" err="1"/>
              <a:t>Arial</a:t>
            </a:r>
            <a:r>
              <a:rPr lang="it-IT" dirty="0"/>
              <a:t> regular</a:t>
            </a:r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ipusm</a:t>
            </a:r>
            <a:endParaRPr lang="it-IT" dirty="0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138560" y="6356352"/>
            <a:ext cx="548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477382" y="6356351"/>
            <a:ext cx="66007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Titolo della presentazione - luogo - data (piè pagina - vedi istruzioni per visualizzazione in tutta la presentazione)</a:t>
            </a:r>
          </a:p>
        </p:txBody>
      </p:sp>
    </p:spTree>
    <p:extLst>
      <p:ext uri="{BB962C8B-B14F-4D97-AF65-F5344CB8AC3E}">
        <p14:creationId xmlns:p14="http://schemas.microsoft.com/office/powerpoint/2010/main" val="2165776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237117"/>
            <a:ext cx="8229600" cy="533480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 – </a:t>
            </a:r>
            <a:r>
              <a:rPr lang="it-IT" dirty="0" err="1"/>
              <a:t>Arial</a:t>
            </a:r>
            <a:r>
              <a:rPr lang="it-IT" dirty="0"/>
              <a:t> 26pt 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413414" y="1253067"/>
            <a:ext cx="8229600" cy="400110"/>
          </a:xfrm>
        </p:spPr>
        <p:txBody>
          <a:bodyPr>
            <a:spAutoFit/>
          </a:bodyPr>
          <a:lstStyle>
            <a:lvl1pPr marL="0" indent="0">
              <a:buNone/>
              <a:defRPr sz="2000" b="1" baseline="0">
                <a:solidFill>
                  <a:srgbClr val="7F7F7F"/>
                </a:solidFill>
              </a:defRPr>
            </a:lvl1pPr>
            <a:lvl2pPr>
              <a:defRPr sz="2000" b="1">
                <a:solidFill>
                  <a:srgbClr val="7F7F7F"/>
                </a:solidFill>
              </a:defRPr>
            </a:lvl2pPr>
            <a:lvl3pPr>
              <a:defRPr sz="2000" b="1">
                <a:solidFill>
                  <a:srgbClr val="7F7F7F"/>
                </a:solidFill>
              </a:defRPr>
            </a:lvl3pPr>
            <a:lvl4pPr>
              <a:defRPr sz="2000" b="1">
                <a:solidFill>
                  <a:srgbClr val="7F7F7F"/>
                </a:solidFill>
              </a:defRPr>
            </a:lvl4pPr>
            <a:lvl5pPr>
              <a:defRPr sz="2000" b="1">
                <a:solidFill>
                  <a:srgbClr val="7F7F7F"/>
                </a:solidFill>
              </a:defRPr>
            </a:lvl5pPr>
          </a:lstStyle>
          <a:p>
            <a:pPr lvl="0"/>
            <a:r>
              <a:rPr lang="it-IT" dirty="0"/>
              <a:t>Titolo di secondo livello 20pt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endParaRPr lang="it-IT" dirty="0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4" hasCustomPrompt="1"/>
          </p:nvPr>
        </p:nvSpPr>
        <p:spPr>
          <a:xfrm>
            <a:off x="413414" y="2017397"/>
            <a:ext cx="8229599" cy="769441"/>
          </a:xfrm>
        </p:spPr>
        <p:txBody>
          <a:bodyPr wrap="square">
            <a:spAutoFit/>
          </a:bodyPr>
          <a:lstStyle>
            <a:lvl1pPr marL="457200" indent="-457200">
              <a:buFont typeface="+mj-lt"/>
              <a:buAutoNum type="arabicPeriod"/>
              <a:defRPr sz="2000" baseline="0"/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 dirty="0"/>
              <a:t>Corpo del testo 20pt </a:t>
            </a:r>
            <a:r>
              <a:rPr lang="it-IT" dirty="0" err="1"/>
              <a:t>Arial</a:t>
            </a:r>
            <a:r>
              <a:rPr lang="it-IT" dirty="0"/>
              <a:t> regular</a:t>
            </a:r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sic </a:t>
            </a:r>
            <a:r>
              <a:rPr lang="it-IT" dirty="0" err="1"/>
              <a:t>amet</a:t>
            </a:r>
            <a:endParaRPr lang="it-IT" dirty="0"/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5" hasCustomPrompt="1"/>
          </p:nvPr>
        </p:nvSpPr>
        <p:spPr>
          <a:xfrm>
            <a:off x="413414" y="3409088"/>
            <a:ext cx="8229599" cy="929485"/>
          </a:xfrm>
        </p:spPr>
        <p:txBody>
          <a:bodyPr wrap="square">
            <a:spAutoFit/>
          </a:bodyPr>
          <a:lstStyle>
            <a:lvl1pPr>
              <a:defRPr sz="16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dirty="0"/>
              <a:t>Lista 16pt </a:t>
            </a:r>
            <a:r>
              <a:rPr lang="it-IT" dirty="0" err="1"/>
              <a:t>Arial</a:t>
            </a:r>
            <a:r>
              <a:rPr lang="it-IT" dirty="0"/>
              <a:t> regular</a:t>
            </a:r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ipusm</a:t>
            </a:r>
            <a:endParaRPr lang="it-IT" dirty="0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138560" y="6356352"/>
            <a:ext cx="548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477382" y="6356351"/>
            <a:ext cx="66007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Titolo della presentazione - luogo - data (piè pagina - vedi istruzioni per visualizzazione in tutta la presentazione)</a:t>
            </a:r>
          </a:p>
        </p:txBody>
      </p:sp>
    </p:spTree>
    <p:extLst>
      <p:ext uri="{BB962C8B-B14F-4D97-AF65-F5344CB8AC3E}">
        <p14:creationId xmlns:p14="http://schemas.microsoft.com/office/powerpoint/2010/main" val="1746349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237117"/>
            <a:ext cx="8229600" cy="533480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 – </a:t>
            </a:r>
            <a:r>
              <a:rPr lang="it-IT" dirty="0" err="1"/>
              <a:t>Arial</a:t>
            </a:r>
            <a:r>
              <a:rPr lang="it-IT" dirty="0"/>
              <a:t> 26pt 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413414" y="1253068"/>
            <a:ext cx="8229600" cy="400110"/>
          </a:xfrm>
        </p:spPr>
        <p:txBody>
          <a:bodyPr>
            <a:spAutoFit/>
          </a:bodyPr>
          <a:lstStyle>
            <a:lvl1pPr marL="0" indent="0">
              <a:buNone/>
              <a:defRPr sz="2000" b="1" baseline="0">
                <a:solidFill>
                  <a:srgbClr val="7F7F7F"/>
                </a:solidFill>
              </a:defRPr>
            </a:lvl1pPr>
            <a:lvl2pPr>
              <a:defRPr sz="2000" b="1">
                <a:solidFill>
                  <a:srgbClr val="7F7F7F"/>
                </a:solidFill>
              </a:defRPr>
            </a:lvl2pPr>
            <a:lvl3pPr>
              <a:defRPr sz="2000" b="1">
                <a:solidFill>
                  <a:srgbClr val="7F7F7F"/>
                </a:solidFill>
              </a:defRPr>
            </a:lvl3pPr>
            <a:lvl4pPr>
              <a:defRPr sz="2000" b="1">
                <a:solidFill>
                  <a:srgbClr val="7F7F7F"/>
                </a:solidFill>
              </a:defRPr>
            </a:lvl4pPr>
            <a:lvl5pPr>
              <a:defRPr sz="2000" b="1">
                <a:solidFill>
                  <a:srgbClr val="7F7F7F"/>
                </a:solidFill>
              </a:defRPr>
            </a:lvl5pPr>
          </a:lstStyle>
          <a:p>
            <a:pPr lvl="0"/>
            <a:r>
              <a:rPr lang="it-IT" dirty="0"/>
              <a:t>Titolo di secondo livello 20pt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endParaRPr lang="it-IT" dirty="0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4" hasCustomPrompt="1"/>
          </p:nvPr>
        </p:nvSpPr>
        <p:spPr>
          <a:xfrm>
            <a:off x="413415" y="2017398"/>
            <a:ext cx="8229599" cy="769441"/>
          </a:xfrm>
        </p:spPr>
        <p:txBody>
          <a:bodyPr wrap="square">
            <a:spAutoFit/>
          </a:bodyPr>
          <a:lstStyle>
            <a:lvl1pPr marL="457189" indent="-457189">
              <a:buFont typeface="+mj-lt"/>
              <a:buAutoNum type="arabicPeriod"/>
              <a:defRPr sz="2000" baseline="0"/>
            </a:lvl1pPr>
            <a:lvl2pPr marL="457189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 dirty="0"/>
              <a:t>Corpo del testo 20pt </a:t>
            </a:r>
            <a:r>
              <a:rPr lang="it-IT" dirty="0" err="1"/>
              <a:t>Arial</a:t>
            </a:r>
            <a:r>
              <a:rPr lang="it-IT" dirty="0"/>
              <a:t> regular</a:t>
            </a:r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sic </a:t>
            </a:r>
            <a:r>
              <a:rPr lang="it-IT" dirty="0" err="1"/>
              <a:t>amet</a:t>
            </a:r>
            <a:endParaRPr lang="it-IT" dirty="0"/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5" hasCustomPrompt="1"/>
          </p:nvPr>
        </p:nvSpPr>
        <p:spPr>
          <a:xfrm>
            <a:off x="413415" y="3409089"/>
            <a:ext cx="8229599" cy="929485"/>
          </a:xfrm>
        </p:spPr>
        <p:txBody>
          <a:bodyPr wrap="square">
            <a:spAutoFit/>
          </a:bodyPr>
          <a:lstStyle>
            <a:lvl1pPr>
              <a:defRPr sz="16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dirty="0"/>
              <a:t>Lista 16pt </a:t>
            </a:r>
            <a:r>
              <a:rPr lang="it-IT" dirty="0" err="1"/>
              <a:t>Arial</a:t>
            </a:r>
            <a:r>
              <a:rPr lang="it-IT" dirty="0"/>
              <a:t> regular</a:t>
            </a:r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ipusm</a:t>
            </a:r>
            <a:endParaRPr lang="it-IT" dirty="0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138560" y="6356352"/>
            <a:ext cx="548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477383" y="6356353"/>
            <a:ext cx="66007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Titolo della presentazione - luogo - data (piè pagina - vedi istruzioni per visualizzazione in tutta la presentazione)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78498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237117"/>
            <a:ext cx="8229600" cy="533480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 – </a:t>
            </a:r>
            <a:r>
              <a:rPr lang="it-IT" dirty="0" err="1"/>
              <a:t>Arial</a:t>
            </a:r>
            <a:r>
              <a:rPr lang="it-IT" dirty="0"/>
              <a:t> 26pt 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413414" y="1253068"/>
            <a:ext cx="8229600" cy="400110"/>
          </a:xfrm>
        </p:spPr>
        <p:txBody>
          <a:bodyPr>
            <a:spAutoFit/>
          </a:bodyPr>
          <a:lstStyle>
            <a:lvl1pPr marL="0" indent="0">
              <a:buNone/>
              <a:defRPr sz="2000" b="1" baseline="0">
                <a:solidFill>
                  <a:srgbClr val="7F7F7F"/>
                </a:solidFill>
              </a:defRPr>
            </a:lvl1pPr>
            <a:lvl2pPr>
              <a:defRPr sz="2000" b="1">
                <a:solidFill>
                  <a:srgbClr val="7F7F7F"/>
                </a:solidFill>
              </a:defRPr>
            </a:lvl2pPr>
            <a:lvl3pPr>
              <a:defRPr sz="2000" b="1">
                <a:solidFill>
                  <a:srgbClr val="7F7F7F"/>
                </a:solidFill>
              </a:defRPr>
            </a:lvl3pPr>
            <a:lvl4pPr>
              <a:defRPr sz="2000" b="1">
                <a:solidFill>
                  <a:srgbClr val="7F7F7F"/>
                </a:solidFill>
              </a:defRPr>
            </a:lvl4pPr>
            <a:lvl5pPr>
              <a:defRPr sz="2000" b="1">
                <a:solidFill>
                  <a:srgbClr val="7F7F7F"/>
                </a:solidFill>
              </a:defRPr>
            </a:lvl5pPr>
          </a:lstStyle>
          <a:p>
            <a:pPr lvl="0"/>
            <a:r>
              <a:rPr lang="it-IT" dirty="0"/>
              <a:t>Titolo di secondo livello 20pt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endParaRPr lang="it-IT" dirty="0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4" hasCustomPrompt="1"/>
          </p:nvPr>
        </p:nvSpPr>
        <p:spPr>
          <a:xfrm>
            <a:off x="413415" y="2017398"/>
            <a:ext cx="8229599" cy="769441"/>
          </a:xfrm>
        </p:spPr>
        <p:txBody>
          <a:bodyPr wrap="square">
            <a:spAutoFit/>
          </a:bodyPr>
          <a:lstStyle>
            <a:lvl1pPr marL="457189" indent="-457189">
              <a:buFont typeface="+mj-lt"/>
              <a:buAutoNum type="arabicPeriod"/>
              <a:defRPr sz="2000" baseline="0"/>
            </a:lvl1pPr>
            <a:lvl2pPr marL="457189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 dirty="0"/>
              <a:t>Corpo del testo 20pt </a:t>
            </a:r>
            <a:r>
              <a:rPr lang="it-IT" dirty="0" err="1"/>
              <a:t>Arial</a:t>
            </a:r>
            <a:r>
              <a:rPr lang="it-IT" dirty="0"/>
              <a:t> regular</a:t>
            </a:r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sic </a:t>
            </a:r>
            <a:r>
              <a:rPr lang="it-IT" dirty="0" err="1"/>
              <a:t>amet</a:t>
            </a:r>
            <a:endParaRPr lang="it-IT" dirty="0"/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5" hasCustomPrompt="1"/>
          </p:nvPr>
        </p:nvSpPr>
        <p:spPr>
          <a:xfrm>
            <a:off x="413415" y="3409089"/>
            <a:ext cx="8229599" cy="929485"/>
          </a:xfrm>
        </p:spPr>
        <p:txBody>
          <a:bodyPr wrap="square">
            <a:spAutoFit/>
          </a:bodyPr>
          <a:lstStyle>
            <a:lvl1pPr>
              <a:defRPr sz="16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dirty="0"/>
              <a:t>Lista 16pt </a:t>
            </a:r>
            <a:r>
              <a:rPr lang="it-IT" dirty="0" err="1"/>
              <a:t>Arial</a:t>
            </a:r>
            <a:r>
              <a:rPr lang="it-IT" dirty="0"/>
              <a:t> regular</a:t>
            </a:r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ipusm</a:t>
            </a:r>
            <a:endParaRPr lang="it-IT" dirty="0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138560" y="6356352"/>
            <a:ext cx="548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477383" y="6356353"/>
            <a:ext cx="66007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Titolo della presentazione - luogo - data (piè pagina - vedi istruzioni per visualizzazione in tutta la presentazione)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8744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237117"/>
            <a:ext cx="8229600" cy="533480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 – </a:t>
            </a:r>
            <a:r>
              <a:rPr lang="it-IT" dirty="0" err="1"/>
              <a:t>Arial</a:t>
            </a:r>
            <a:r>
              <a:rPr lang="it-IT" dirty="0"/>
              <a:t> 26pt 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413414" y="1253067"/>
            <a:ext cx="8229600" cy="400110"/>
          </a:xfrm>
        </p:spPr>
        <p:txBody>
          <a:bodyPr>
            <a:spAutoFit/>
          </a:bodyPr>
          <a:lstStyle>
            <a:lvl1pPr marL="0" indent="0">
              <a:buNone/>
              <a:defRPr sz="2000" b="1" baseline="0">
                <a:solidFill>
                  <a:srgbClr val="7F7F7F"/>
                </a:solidFill>
              </a:defRPr>
            </a:lvl1pPr>
            <a:lvl2pPr>
              <a:defRPr sz="2000" b="1">
                <a:solidFill>
                  <a:srgbClr val="7F7F7F"/>
                </a:solidFill>
              </a:defRPr>
            </a:lvl2pPr>
            <a:lvl3pPr>
              <a:defRPr sz="2000" b="1">
                <a:solidFill>
                  <a:srgbClr val="7F7F7F"/>
                </a:solidFill>
              </a:defRPr>
            </a:lvl3pPr>
            <a:lvl4pPr>
              <a:defRPr sz="2000" b="1">
                <a:solidFill>
                  <a:srgbClr val="7F7F7F"/>
                </a:solidFill>
              </a:defRPr>
            </a:lvl4pPr>
            <a:lvl5pPr>
              <a:defRPr sz="2000" b="1">
                <a:solidFill>
                  <a:srgbClr val="7F7F7F"/>
                </a:solidFill>
              </a:defRPr>
            </a:lvl5pPr>
          </a:lstStyle>
          <a:p>
            <a:pPr lvl="0"/>
            <a:r>
              <a:rPr lang="it-IT" dirty="0"/>
              <a:t>Titolo di secondo livello 20pt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endParaRPr lang="it-IT" dirty="0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4" hasCustomPrompt="1"/>
          </p:nvPr>
        </p:nvSpPr>
        <p:spPr>
          <a:xfrm>
            <a:off x="413414" y="2017397"/>
            <a:ext cx="8229599" cy="769441"/>
          </a:xfrm>
        </p:spPr>
        <p:txBody>
          <a:bodyPr wrap="square">
            <a:spAutoFit/>
          </a:bodyPr>
          <a:lstStyle>
            <a:lvl1pPr marL="457200" indent="-457200">
              <a:buFont typeface="+mj-lt"/>
              <a:buAutoNum type="arabicPeriod"/>
              <a:defRPr sz="2000" baseline="0"/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 dirty="0"/>
              <a:t>Corpo del testo 20pt </a:t>
            </a:r>
            <a:r>
              <a:rPr lang="it-IT" dirty="0" err="1"/>
              <a:t>Arial</a:t>
            </a:r>
            <a:r>
              <a:rPr lang="it-IT" dirty="0"/>
              <a:t> regular</a:t>
            </a:r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sic </a:t>
            </a:r>
            <a:r>
              <a:rPr lang="it-IT" dirty="0" err="1"/>
              <a:t>amet</a:t>
            </a:r>
            <a:endParaRPr lang="it-IT" dirty="0"/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5" hasCustomPrompt="1"/>
          </p:nvPr>
        </p:nvSpPr>
        <p:spPr>
          <a:xfrm>
            <a:off x="413414" y="3409088"/>
            <a:ext cx="8229599" cy="929485"/>
          </a:xfrm>
        </p:spPr>
        <p:txBody>
          <a:bodyPr wrap="square">
            <a:spAutoFit/>
          </a:bodyPr>
          <a:lstStyle>
            <a:lvl1pPr>
              <a:defRPr sz="16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dirty="0"/>
              <a:t>Lista 16pt </a:t>
            </a:r>
            <a:r>
              <a:rPr lang="it-IT" dirty="0" err="1"/>
              <a:t>Arial</a:t>
            </a:r>
            <a:r>
              <a:rPr lang="it-IT" dirty="0"/>
              <a:t> regular</a:t>
            </a:r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ipusm</a:t>
            </a:r>
            <a:endParaRPr lang="it-IT" dirty="0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138560" y="6356352"/>
            <a:ext cx="548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477382" y="6356351"/>
            <a:ext cx="66007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Titolo della presentazione - luogo - data (piè pagina - vedi istruzioni per visualizzazione in tutta la presentazione)</a:t>
            </a:r>
          </a:p>
        </p:txBody>
      </p:sp>
    </p:spTree>
    <p:extLst>
      <p:ext uri="{BB962C8B-B14F-4D97-AF65-F5344CB8AC3E}">
        <p14:creationId xmlns:p14="http://schemas.microsoft.com/office/powerpoint/2010/main" val="2672907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237117"/>
            <a:ext cx="8229600" cy="533480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 – </a:t>
            </a:r>
            <a:r>
              <a:rPr lang="it-IT" dirty="0" err="1"/>
              <a:t>Arial</a:t>
            </a:r>
            <a:r>
              <a:rPr lang="it-IT" dirty="0"/>
              <a:t> 26pt 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413414" y="1253067"/>
            <a:ext cx="8229600" cy="400110"/>
          </a:xfrm>
        </p:spPr>
        <p:txBody>
          <a:bodyPr>
            <a:spAutoFit/>
          </a:bodyPr>
          <a:lstStyle>
            <a:lvl1pPr marL="0" indent="0">
              <a:buNone/>
              <a:defRPr sz="2000" b="1" baseline="0">
                <a:solidFill>
                  <a:srgbClr val="7F7F7F"/>
                </a:solidFill>
              </a:defRPr>
            </a:lvl1pPr>
            <a:lvl2pPr>
              <a:defRPr sz="2000" b="1">
                <a:solidFill>
                  <a:srgbClr val="7F7F7F"/>
                </a:solidFill>
              </a:defRPr>
            </a:lvl2pPr>
            <a:lvl3pPr>
              <a:defRPr sz="2000" b="1">
                <a:solidFill>
                  <a:srgbClr val="7F7F7F"/>
                </a:solidFill>
              </a:defRPr>
            </a:lvl3pPr>
            <a:lvl4pPr>
              <a:defRPr sz="2000" b="1">
                <a:solidFill>
                  <a:srgbClr val="7F7F7F"/>
                </a:solidFill>
              </a:defRPr>
            </a:lvl4pPr>
            <a:lvl5pPr>
              <a:defRPr sz="2000" b="1">
                <a:solidFill>
                  <a:srgbClr val="7F7F7F"/>
                </a:solidFill>
              </a:defRPr>
            </a:lvl5pPr>
          </a:lstStyle>
          <a:p>
            <a:pPr lvl="0"/>
            <a:r>
              <a:rPr lang="it-IT" dirty="0"/>
              <a:t>Titolo di secondo livello 20pt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endParaRPr lang="it-IT" dirty="0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4" hasCustomPrompt="1"/>
          </p:nvPr>
        </p:nvSpPr>
        <p:spPr>
          <a:xfrm>
            <a:off x="413414" y="2017397"/>
            <a:ext cx="8229599" cy="769441"/>
          </a:xfrm>
        </p:spPr>
        <p:txBody>
          <a:bodyPr wrap="square">
            <a:spAutoFit/>
          </a:bodyPr>
          <a:lstStyle>
            <a:lvl1pPr marL="457200" indent="-457200">
              <a:buFont typeface="+mj-lt"/>
              <a:buAutoNum type="arabicPeriod"/>
              <a:defRPr sz="2000" baseline="0"/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 dirty="0"/>
              <a:t>Corpo del testo 20pt </a:t>
            </a:r>
            <a:r>
              <a:rPr lang="it-IT" dirty="0" err="1"/>
              <a:t>Arial</a:t>
            </a:r>
            <a:r>
              <a:rPr lang="it-IT" dirty="0"/>
              <a:t> regular</a:t>
            </a:r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sic </a:t>
            </a:r>
            <a:r>
              <a:rPr lang="it-IT" dirty="0" err="1"/>
              <a:t>amet</a:t>
            </a:r>
            <a:endParaRPr lang="it-IT" dirty="0"/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5" hasCustomPrompt="1"/>
          </p:nvPr>
        </p:nvSpPr>
        <p:spPr>
          <a:xfrm>
            <a:off x="413414" y="3409088"/>
            <a:ext cx="8229599" cy="929485"/>
          </a:xfrm>
        </p:spPr>
        <p:txBody>
          <a:bodyPr wrap="square">
            <a:spAutoFit/>
          </a:bodyPr>
          <a:lstStyle>
            <a:lvl1pPr>
              <a:defRPr sz="16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dirty="0"/>
              <a:t>Lista 16pt </a:t>
            </a:r>
            <a:r>
              <a:rPr lang="it-IT" dirty="0" err="1"/>
              <a:t>Arial</a:t>
            </a:r>
            <a:r>
              <a:rPr lang="it-IT" dirty="0"/>
              <a:t> regular</a:t>
            </a:r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ipusm</a:t>
            </a:r>
            <a:endParaRPr lang="it-IT" dirty="0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138560" y="6356352"/>
            <a:ext cx="548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477382" y="6356351"/>
            <a:ext cx="66007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Titolo della presentazione - luogo - data (piè pagina - vedi istruzioni per visualizzazione in tutta la presentazione)</a:t>
            </a:r>
          </a:p>
        </p:txBody>
      </p:sp>
    </p:spTree>
    <p:extLst>
      <p:ext uri="{BB962C8B-B14F-4D97-AF65-F5344CB8AC3E}">
        <p14:creationId xmlns:p14="http://schemas.microsoft.com/office/powerpoint/2010/main" val="22663547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237117"/>
            <a:ext cx="8229600" cy="533480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 – </a:t>
            </a:r>
            <a:r>
              <a:rPr lang="it-IT" dirty="0" err="1"/>
              <a:t>Arial</a:t>
            </a:r>
            <a:r>
              <a:rPr lang="it-IT" dirty="0"/>
              <a:t> 26pt 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413414" y="1253068"/>
            <a:ext cx="8229600" cy="400110"/>
          </a:xfrm>
        </p:spPr>
        <p:txBody>
          <a:bodyPr>
            <a:spAutoFit/>
          </a:bodyPr>
          <a:lstStyle>
            <a:lvl1pPr marL="0" indent="0">
              <a:buNone/>
              <a:defRPr sz="2000" b="1" baseline="0">
                <a:solidFill>
                  <a:srgbClr val="7F7F7F"/>
                </a:solidFill>
              </a:defRPr>
            </a:lvl1pPr>
            <a:lvl2pPr>
              <a:defRPr sz="2000" b="1">
                <a:solidFill>
                  <a:srgbClr val="7F7F7F"/>
                </a:solidFill>
              </a:defRPr>
            </a:lvl2pPr>
            <a:lvl3pPr>
              <a:defRPr sz="2000" b="1">
                <a:solidFill>
                  <a:srgbClr val="7F7F7F"/>
                </a:solidFill>
              </a:defRPr>
            </a:lvl3pPr>
            <a:lvl4pPr>
              <a:defRPr sz="2000" b="1">
                <a:solidFill>
                  <a:srgbClr val="7F7F7F"/>
                </a:solidFill>
              </a:defRPr>
            </a:lvl4pPr>
            <a:lvl5pPr>
              <a:defRPr sz="2000" b="1">
                <a:solidFill>
                  <a:srgbClr val="7F7F7F"/>
                </a:solidFill>
              </a:defRPr>
            </a:lvl5pPr>
          </a:lstStyle>
          <a:p>
            <a:pPr lvl="0"/>
            <a:r>
              <a:rPr lang="it-IT" dirty="0"/>
              <a:t>Titolo di secondo livello 20pt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endParaRPr lang="it-IT" dirty="0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4" hasCustomPrompt="1"/>
          </p:nvPr>
        </p:nvSpPr>
        <p:spPr>
          <a:xfrm>
            <a:off x="413415" y="2017398"/>
            <a:ext cx="8229599" cy="769441"/>
          </a:xfrm>
        </p:spPr>
        <p:txBody>
          <a:bodyPr wrap="square">
            <a:spAutoFit/>
          </a:bodyPr>
          <a:lstStyle>
            <a:lvl1pPr marL="457189" indent="-457189">
              <a:buFont typeface="+mj-lt"/>
              <a:buAutoNum type="arabicPeriod"/>
              <a:defRPr sz="2000" baseline="0"/>
            </a:lvl1pPr>
            <a:lvl2pPr marL="457189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 dirty="0"/>
              <a:t>Corpo del testo 20pt </a:t>
            </a:r>
            <a:r>
              <a:rPr lang="it-IT" dirty="0" err="1"/>
              <a:t>Arial</a:t>
            </a:r>
            <a:r>
              <a:rPr lang="it-IT" dirty="0"/>
              <a:t> regular</a:t>
            </a:r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sic </a:t>
            </a:r>
            <a:r>
              <a:rPr lang="it-IT" dirty="0" err="1"/>
              <a:t>amet</a:t>
            </a:r>
            <a:endParaRPr lang="it-IT" dirty="0"/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5" hasCustomPrompt="1"/>
          </p:nvPr>
        </p:nvSpPr>
        <p:spPr>
          <a:xfrm>
            <a:off x="413415" y="3409089"/>
            <a:ext cx="8229599" cy="929485"/>
          </a:xfrm>
        </p:spPr>
        <p:txBody>
          <a:bodyPr wrap="square">
            <a:spAutoFit/>
          </a:bodyPr>
          <a:lstStyle>
            <a:lvl1pPr>
              <a:defRPr sz="16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dirty="0"/>
              <a:t>Lista 16pt </a:t>
            </a:r>
            <a:r>
              <a:rPr lang="it-IT" dirty="0" err="1"/>
              <a:t>Arial</a:t>
            </a:r>
            <a:r>
              <a:rPr lang="it-IT" dirty="0"/>
              <a:t> regular</a:t>
            </a:r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ipusm</a:t>
            </a:r>
            <a:endParaRPr lang="it-IT" dirty="0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138560" y="6356352"/>
            <a:ext cx="548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477383" y="6356353"/>
            <a:ext cx="66007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Titolo della presentazione - luogo - data (piè pagina - vedi istruzioni per visualizzazione in tutta la presentazione)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199451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237117"/>
            <a:ext cx="8229600" cy="533480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 – </a:t>
            </a:r>
            <a:r>
              <a:rPr lang="it-IT" dirty="0" err="1"/>
              <a:t>Arial</a:t>
            </a:r>
            <a:r>
              <a:rPr lang="it-IT" dirty="0"/>
              <a:t> 26pt 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413414" y="1253067"/>
            <a:ext cx="8229600" cy="400110"/>
          </a:xfrm>
        </p:spPr>
        <p:txBody>
          <a:bodyPr>
            <a:spAutoFit/>
          </a:bodyPr>
          <a:lstStyle>
            <a:lvl1pPr marL="0" indent="0">
              <a:buNone/>
              <a:defRPr sz="2000" b="1" baseline="0">
                <a:solidFill>
                  <a:srgbClr val="7F7F7F"/>
                </a:solidFill>
              </a:defRPr>
            </a:lvl1pPr>
            <a:lvl2pPr>
              <a:defRPr sz="2000" b="1">
                <a:solidFill>
                  <a:srgbClr val="7F7F7F"/>
                </a:solidFill>
              </a:defRPr>
            </a:lvl2pPr>
            <a:lvl3pPr>
              <a:defRPr sz="2000" b="1">
                <a:solidFill>
                  <a:srgbClr val="7F7F7F"/>
                </a:solidFill>
              </a:defRPr>
            </a:lvl3pPr>
            <a:lvl4pPr>
              <a:defRPr sz="2000" b="1">
                <a:solidFill>
                  <a:srgbClr val="7F7F7F"/>
                </a:solidFill>
              </a:defRPr>
            </a:lvl4pPr>
            <a:lvl5pPr>
              <a:defRPr sz="2000" b="1">
                <a:solidFill>
                  <a:srgbClr val="7F7F7F"/>
                </a:solidFill>
              </a:defRPr>
            </a:lvl5pPr>
          </a:lstStyle>
          <a:p>
            <a:pPr lvl="0"/>
            <a:r>
              <a:rPr lang="it-IT" dirty="0"/>
              <a:t>Titolo di secondo livello 20pt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endParaRPr lang="it-IT" dirty="0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4" hasCustomPrompt="1"/>
          </p:nvPr>
        </p:nvSpPr>
        <p:spPr>
          <a:xfrm>
            <a:off x="413414" y="2017397"/>
            <a:ext cx="8229599" cy="769441"/>
          </a:xfrm>
        </p:spPr>
        <p:txBody>
          <a:bodyPr wrap="square">
            <a:spAutoFit/>
          </a:bodyPr>
          <a:lstStyle>
            <a:lvl1pPr marL="457200" indent="-457200">
              <a:buFont typeface="+mj-lt"/>
              <a:buAutoNum type="arabicPeriod"/>
              <a:defRPr sz="2000" baseline="0"/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 dirty="0"/>
              <a:t>Corpo del testo 20pt </a:t>
            </a:r>
            <a:r>
              <a:rPr lang="it-IT" dirty="0" err="1"/>
              <a:t>Arial</a:t>
            </a:r>
            <a:r>
              <a:rPr lang="it-IT" dirty="0"/>
              <a:t> regular</a:t>
            </a:r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sic </a:t>
            </a:r>
            <a:r>
              <a:rPr lang="it-IT" dirty="0" err="1"/>
              <a:t>amet</a:t>
            </a:r>
            <a:endParaRPr lang="it-IT" dirty="0"/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5" hasCustomPrompt="1"/>
          </p:nvPr>
        </p:nvSpPr>
        <p:spPr>
          <a:xfrm>
            <a:off x="413414" y="3409088"/>
            <a:ext cx="8229599" cy="929485"/>
          </a:xfrm>
        </p:spPr>
        <p:txBody>
          <a:bodyPr wrap="square">
            <a:spAutoFit/>
          </a:bodyPr>
          <a:lstStyle>
            <a:lvl1pPr>
              <a:defRPr sz="16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dirty="0"/>
              <a:t>Lista 16pt </a:t>
            </a:r>
            <a:r>
              <a:rPr lang="it-IT" dirty="0" err="1"/>
              <a:t>Arial</a:t>
            </a:r>
            <a:r>
              <a:rPr lang="it-IT" dirty="0"/>
              <a:t> regular</a:t>
            </a:r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ipusm</a:t>
            </a:r>
            <a:endParaRPr lang="it-IT" dirty="0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138560" y="6356352"/>
            <a:ext cx="548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477382" y="6356351"/>
            <a:ext cx="66007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Titolo della presentazione - luogo - data (piè pagina - vedi istruzioni per visualizzazione in tutta la presentazione)</a:t>
            </a:r>
          </a:p>
        </p:txBody>
      </p:sp>
    </p:spTree>
    <p:extLst>
      <p:ext uri="{BB962C8B-B14F-4D97-AF65-F5344CB8AC3E}">
        <p14:creationId xmlns:p14="http://schemas.microsoft.com/office/powerpoint/2010/main" val="3268451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14/05/2021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237117"/>
            <a:ext cx="8229600" cy="533480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 – </a:t>
            </a:r>
            <a:r>
              <a:rPr lang="it-IT" dirty="0" err="1"/>
              <a:t>Arial</a:t>
            </a:r>
            <a:r>
              <a:rPr lang="it-IT" dirty="0"/>
              <a:t> 26pt 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413414" y="1253067"/>
            <a:ext cx="8229600" cy="400110"/>
          </a:xfrm>
        </p:spPr>
        <p:txBody>
          <a:bodyPr>
            <a:spAutoFit/>
          </a:bodyPr>
          <a:lstStyle>
            <a:lvl1pPr marL="0" indent="0">
              <a:buNone/>
              <a:defRPr sz="2000" b="1" baseline="0">
                <a:solidFill>
                  <a:srgbClr val="7F7F7F"/>
                </a:solidFill>
              </a:defRPr>
            </a:lvl1pPr>
            <a:lvl2pPr>
              <a:defRPr sz="2000" b="1">
                <a:solidFill>
                  <a:srgbClr val="7F7F7F"/>
                </a:solidFill>
              </a:defRPr>
            </a:lvl2pPr>
            <a:lvl3pPr>
              <a:defRPr sz="2000" b="1">
                <a:solidFill>
                  <a:srgbClr val="7F7F7F"/>
                </a:solidFill>
              </a:defRPr>
            </a:lvl3pPr>
            <a:lvl4pPr>
              <a:defRPr sz="2000" b="1">
                <a:solidFill>
                  <a:srgbClr val="7F7F7F"/>
                </a:solidFill>
              </a:defRPr>
            </a:lvl4pPr>
            <a:lvl5pPr>
              <a:defRPr sz="2000" b="1">
                <a:solidFill>
                  <a:srgbClr val="7F7F7F"/>
                </a:solidFill>
              </a:defRPr>
            </a:lvl5pPr>
          </a:lstStyle>
          <a:p>
            <a:pPr lvl="0"/>
            <a:r>
              <a:rPr lang="it-IT" dirty="0"/>
              <a:t>Titolo di secondo livello 20pt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endParaRPr lang="it-IT" dirty="0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4" hasCustomPrompt="1"/>
          </p:nvPr>
        </p:nvSpPr>
        <p:spPr>
          <a:xfrm>
            <a:off x="413414" y="2017397"/>
            <a:ext cx="8229599" cy="769441"/>
          </a:xfrm>
        </p:spPr>
        <p:txBody>
          <a:bodyPr wrap="square">
            <a:spAutoFit/>
          </a:bodyPr>
          <a:lstStyle>
            <a:lvl1pPr marL="457200" indent="-457200">
              <a:buFont typeface="+mj-lt"/>
              <a:buAutoNum type="arabicPeriod"/>
              <a:defRPr sz="2000" baseline="0"/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 dirty="0"/>
              <a:t>Corpo del testo 20pt </a:t>
            </a:r>
            <a:r>
              <a:rPr lang="it-IT" dirty="0" err="1"/>
              <a:t>Arial</a:t>
            </a:r>
            <a:r>
              <a:rPr lang="it-IT" dirty="0"/>
              <a:t> regular</a:t>
            </a:r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sic </a:t>
            </a:r>
            <a:r>
              <a:rPr lang="it-IT" dirty="0" err="1"/>
              <a:t>amet</a:t>
            </a:r>
            <a:endParaRPr lang="it-IT" dirty="0"/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5" hasCustomPrompt="1"/>
          </p:nvPr>
        </p:nvSpPr>
        <p:spPr>
          <a:xfrm>
            <a:off x="413414" y="3409088"/>
            <a:ext cx="8229599" cy="929485"/>
          </a:xfrm>
        </p:spPr>
        <p:txBody>
          <a:bodyPr wrap="square">
            <a:spAutoFit/>
          </a:bodyPr>
          <a:lstStyle>
            <a:lvl1pPr>
              <a:defRPr sz="16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dirty="0"/>
              <a:t>Lista 16pt </a:t>
            </a:r>
            <a:r>
              <a:rPr lang="it-IT" dirty="0" err="1"/>
              <a:t>Arial</a:t>
            </a:r>
            <a:r>
              <a:rPr lang="it-IT" dirty="0"/>
              <a:t> regular</a:t>
            </a:r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ipusm</a:t>
            </a:r>
            <a:endParaRPr lang="it-IT" dirty="0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138560" y="6356352"/>
            <a:ext cx="548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477382" y="6356351"/>
            <a:ext cx="66007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Titolo della presentazione - luogo - data (piè pagina - vedi istruzioni per visualizzazione in tutta la presentazione)</a:t>
            </a:r>
          </a:p>
        </p:txBody>
      </p:sp>
    </p:spTree>
    <p:extLst>
      <p:ext uri="{BB962C8B-B14F-4D97-AF65-F5344CB8AC3E}">
        <p14:creationId xmlns:p14="http://schemas.microsoft.com/office/powerpoint/2010/main" val="31761604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237117"/>
            <a:ext cx="8229600" cy="533480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 – </a:t>
            </a:r>
            <a:r>
              <a:rPr lang="it-IT" dirty="0" err="1"/>
              <a:t>Arial</a:t>
            </a:r>
            <a:r>
              <a:rPr lang="it-IT" dirty="0"/>
              <a:t> 26pt 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413414" y="1253067"/>
            <a:ext cx="8229600" cy="400110"/>
          </a:xfrm>
        </p:spPr>
        <p:txBody>
          <a:bodyPr>
            <a:spAutoFit/>
          </a:bodyPr>
          <a:lstStyle>
            <a:lvl1pPr marL="0" indent="0">
              <a:buNone/>
              <a:defRPr sz="2000" b="1" baseline="0">
                <a:solidFill>
                  <a:srgbClr val="7F7F7F"/>
                </a:solidFill>
              </a:defRPr>
            </a:lvl1pPr>
            <a:lvl2pPr>
              <a:defRPr sz="2000" b="1">
                <a:solidFill>
                  <a:srgbClr val="7F7F7F"/>
                </a:solidFill>
              </a:defRPr>
            </a:lvl2pPr>
            <a:lvl3pPr>
              <a:defRPr sz="2000" b="1">
                <a:solidFill>
                  <a:srgbClr val="7F7F7F"/>
                </a:solidFill>
              </a:defRPr>
            </a:lvl3pPr>
            <a:lvl4pPr>
              <a:defRPr sz="2000" b="1">
                <a:solidFill>
                  <a:srgbClr val="7F7F7F"/>
                </a:solidFill>
              </a:defRPr>
            </a:lvl4pPr>
            <a:lvl5pPr>
              <a:defRPr sz="2000" b="1">
                <a:solidFill>
                  <a:srgbClr val="7F7F7F"/>
                </a:solidFill>
              </a:defRPr>
            </a:lvl5pPr>
          </a:lstStyle>
          <a:p>
            <a:pPr lvl="0"/>
            <a:r>
              <a:rPr lang="it-IT" dirty="0"/>
              <a:t>Titolo di secondo livello 20pt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endParaRPr lang="it-IT" dirty="0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4" hasCustomPrompt="1"/>
          </p:nvPr>
        </p:nvSpPr>
        <p:spPr>
          <a:xfrm>
            <a:off x="413414" y="2017397"/>
            <a:ext cx="8229599" cy="769441"/>
          </a:xfrm>
        </p:spPr>
        <p:txBody>
          <a:bodyPr wrap="square">
            <a:spAutoFit/>
          </a:bodyPr>
          <a:lstStyle>
            <a:lvl1pPr marL="457200" indent="-457200">
              <a:buFont typeface="+mj-lt"/>
              <a:buAutoNum type="arabicPeriod"/>
              <a:defRPr sz="2000" baseline="0"/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 dirty="0"/>
              <a:t>Corpo del testo 20pt </a:t>
            </a:r>
            <a:r>
              <a:rPr lang="it-IT" dirty="0" err="1"/>
              <a:t>Arial</a:t>
            </a:r>
            <a:r>
              <a:rPr lang="it-IT" dirty="0"/>
              <a:t> regular</a:t>
            </a:r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sic </a:t>
            </a:r>
            <a:r>
              <a:rPr lang="it-IT" dirty="0" err="1"/>
              <a:t>amet</a:t>
            </a:r>
            <a:endParaRPr lang="it-IT" dirty="0"/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5" hasCustomPrompt="1"/>
          </p:nvPr>
        </p:nvSpPr>
        <p:spPr>
          <a:xfrm>
            <a:off x="413414" y="3409088"/>
            <a:ext cx="8229599" cy="929485"/>
          </a:xfrm>
        </p:spPr>
        <p:txBody>
          <a:bodyPr wrap="square">
            <a:spAutoFit/>
          </a:bodyPr>
          <a:lstStyle>
            <a:lvl1pPr>
              <a:defRPr sz="16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dirty="0"/>
              <a:t>Lista 16pt </a:t>
            </a:r>
            <a:r>
              <a:rPr lang="it-IT" dirty="0" err="1"/>
              <a:t>Arial</a:t>
            </a:r>
            <a:r>
              <a:rPr lang="it-IT" dirty="0"/>
              <a:t> regular</a:t>
            </a:r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ipusm</a:t>
            </a:r>
            <a:endParaRPr lang="it-IT" dirty="0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138560" y="6356352"/>
            <a:ext cx="548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477382" y="6356351"/>
            <a:ext cx="66007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Titolo della presentazione - luogo - data (piè pagina - vedi istruzioni per visualizzazione in tutta la presentazione)</a:t>
            </a:r>
          </a:p>
        </p:txBody>
      </p:sp>
    </p:spTree>
    <p:extLst>
      <p:ext uri="{BB962C8B-B14F-4D97-AF65-F5344CB8AC3E}">
        <p14:creationId xmlns:p14="http://schemas.microsoft.com/office/powerpoint/2010/main" val="11127508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237117"/>
            <a:ext cx="8229600" cy="533480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 – </a:t>
            </a:r>
            <a:r>
              <a:rPr lang="it-IT" dirty="0" err="1"/>
              <a:t>Arial</a:t>
            </a:r>
            <a:r>
              <a:rPr lang="it-IT" dirty="0"/>
              <a:t> 26pt 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413414" y="1253067"/>
            <a:ext cx="8229600" cy="400110"/>
          </a:xfrm>
        </p:spPr>
        <p:txBody>
          <a:bodyPr>
            <a:spAutoFit/>
          </a:bodyPr>
          <a:lstStyle>
            <a:lvl1pPr marL="0" indent="0">
              <a:buNone/>
              <a:defRPr sz="2000" b="1" baseline="0">
                <a:solidFill>
                  <a:srgbClr val="7F7F7F"/>
                </a:solidFill>
              </a:defRPr>
            </a:lvl1pPr>
            <a:lvl2pPr>
              <a:defRPr sz="2000" b="1">
                <a:solidFill>
                  <a:srgbClr val="7F7F7F"/>
                </a:solidFill>
              </a:defRPr>
            </a:lvl2pPr>
            <a:lvl3pPr>
              <a:defRPr sz="2000" b="1">
                <a:solidFill>
                  <a:srgbClr val="7F7F7F"/>
                </a:solidFill>
              </a:defRPr>
            </a:lvl3pPr>
            <a:lvl4pPr>
              <a:defRPr sz="2000" b="1">
                <a:solidFill>
                  <a:srgbClr val="7F7F7F"/>
                </a:solidFill>
              </a:defRPr>
            </a:lvl4pPr>
            <a:lvl5pPr>
              <a:defRPr sz="2000" b="1">
                <a:solidFill>
                  <a:srgbClr val="7F7F7F"/>
                </a:solidFill>
              </a:defRPr>
            </a:lvl5pPr>
          </a:lstStyle>
          <a:p>
            <a:pPr lvl="0"/>
            <a:r>
              <a:rPr lang="it-IT" dirty="0"/>
              <a:t>Titolo di secondo livello 20pt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endParaRPr lang="it-IT" dirty="0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4" hasCustomPrompt="1"/>
          </p:nvPr>
        </p:nvSpPr>
        <p:spPr>
          <a:xfrm>
            <a:off x="413414" y="2017397"/>
            <a:ext cx="8229599" cy="769441"/>
          </a:xfrm>
        </p:spPr>
        <p:txBody>
          <a:bodyPr wrap="square">
            <a:spAutoFit/>
          </a:bodyPr>
          <a:lstStyle>
            <a:lvl1pPr marL="457200" indent="-457200">
              <a:buFont typeface="+mj-lt"/>
              <a:buAutoNum type="arabicPeriod"/>
              <a:defRPr sz="2000" baseline="0"/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 dirty="0"/>
              <a:t>Corpo del testo 20pt </a:t>
            </a:r>
            <a:r>
              <a:rPr lang="it-IT" dirty="0" err="1"/>
              <a:t>Arial</a:t>
            </a:r>
            <a:r>
              <a:rPr lang="it-IT" dirty="0"/>
              <a:t> regular</a:t>
            </a:r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sic </a:t>
            </a:r>
            <a:r>
              <a:rPr lang="it-IT" dirty="0" err="1"/>
              <a:t>amet</a:t>
            </a:r>
            <a:endParaRPr lang="it-IT" dirty="0"/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5" hasCustomPrompt="1"/>
          </p:nvPr>
        </p:nvSpPr>
        <p:spPr>
          <a:xfrm>
            <a:off x="413414" y="3409088"/>
            <a:ext cx="8229599" cy="929485"/>
          </a:xfrm>
        </p:spPr>
        <p:txBody>
          <a:bodyPr wrap="square">
            <a:spAutoFit/>
          </a:bodyPr>
          <a:lstStyle>
            <a:lvl1pPr>
              <a:defRPr sz="16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dirty="0"/>
              <a:t>Lista 16pt </a:t>
            </a:r>
            <a:r>
              <a:rPr lang="it-IT" dirty="0" err="1"/>
              <a:t>Arial</a:t>
            </a:r>
            <a:r>
              <a:rPr lang="it-IT" dirty="0"/>
              <a:t> regular</a:t>
            </a:r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ipusm</a:t>
            </a:r>
            <a:endParaRPr lang="it-IT" dirty="0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138560" y="6356352"/>
            <a:ext cx="548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477382" y="6356351"/>
            <a:ext cx="66007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Titolo della presentazione - luogo - data (piè pagina - vedi istruzioni per visualizzazione in tutta la presentazione)</a:t>
            </a:r>
          </a:p>
        </p:txBody>
      </p:sp>
    </p:spTree>
    <p:extLst>
      <p:ext uri="{BB962C8B-B14F-4D97-AF65-F5344CB8AC3E}">
        <p14:creationId xmlns:p14="http://schemas.microsoft.com/office/powerpoint/2010/main" val="5503309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237117"/>
            <a:ext cx="8229600" cy="533480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 – </a:t>
            </a:r>
            <a:r>
              <a:rPr lang="it-IT" dirty="0" err="1"/>
              <a:t>Arial</a:t>
            </a:r>
            <a:r>
              <a:rPr lang="it-IT" dirty="0"/>
              <a:t> 26pt 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413414" y="1253067"/>
            <a:ext cx="8229600" cy="400110"/>
          </a:xfrm>
        </p:spPr>
        <p:txBody>
          <a:bodyPr>
            <a:spAutoFit/>
          </a:bodyPr>
          <a:lstStyle>
            <a:lvl1pPr marL="0" indent="0">
              <a:buNone/>
              <a:defRPr sz="2000" b="1" baseline="0">
                <a:solidFill>
                  <a:srgbClr val="7F7F7F"/>
                </a:solidFill>
              </a:defRPr>
            </a:lvl1pPr>
            <a:lvl2pPr>
              <a:defRPr sz="2000" b="1">
                <a:solidFill>
                  <a:srgbClr val="7F7F7F"/>
                </a:solidFill>
              </a:defRPr>
            </a:lvl2pPr>
            <a:lvl3pPr>
              <a:defRPr sz="2000" b="1">
                <a:solidFill>
                  <a:srgbClr val="7F7F7F"/>
                </a:solidFill>
              </a:defRPr>
            </a:lvl3pPr>
            <a:lvl4pPr>
              <a:defRPr sz="2000" b="1">
                <a:solidFill>
                  <a:srgbClr val="7F7F7F"/>
                </a:solidFill>
              </a:defRPr>
            </a:lvl4pPr>
            <a:lvl5pPr>
              <a:defRPr sz="2000" b="1">
                <a:solidFill>
                  <a:srgbClr val="7F7F7F"/>
                </a:solidFill>
              </a:defRPr>
            </a:lvl5pPr>
          </a:lstStyle>
          <a:p>
            <a:pPr lvl="0"/>
            <a:r>
              <a:rPr lang="it-IT" dirty="0"/>
              <a:t>Titolo di secondo livello 20pt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endParaRPr lang="it-IT" dirty="0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4" hasCustomPrompt="1"/>
          </p:nvPr>
        </p:nvSpPr>
        <p:spPr>
          <a:xfrm>
            <a:off x="413414" y="2017397"/>
            <a:ext cx="8229599" cy="769441"/>
          </a:xfrm>
        </p:spPr>
        <p:txBody>
          <a:bodyPr wrap="square">
            <a:spAutoFit/>
          </a:bodyPr>
          <a:lstStyle>
            <a:lvl1pPr marL="457200" indent="-457200">
              <a:buFont typeface="+mj-lt"/>
              <a:buAutoNum type="arabicPeriod"/>
              <a:defRPr sz="2000" baseline="0"/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 dirty="0"/>
              <a:t>Corpo del testo 20pt </a:t>
            </a:r>
            <a:r>
              <a:rPr lang="it-IT" dirty="0" err="1"/>
              <a:t>Arial</a:t>
            </a:r>
            <a:r>
              <a:rPr lang="it-IT" dirty="0"/>
              <a:t> regular</a:t>
            </a:r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sic </a:t>
            </a:r>
            <a:r>
              <a:rPr lang="it-IT" dirty="0" err="1"/>
              <a:t>amet</a:t>
            </a:r>
            <a:endParaRPr lang="it-IT" dirty="0"/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5" hasCustomPrompt="1"/>
          </p:nvPr>
        </p:nvSpPr>
        <p:spPr>
          <a:xfrm>
            <a:off x="413414" y="3409088"/>
            <a:ext cx="8229599" cy="929485"/>
          </a:xfrm>
        </p:spPr>
        <p:txBody>
          <a:bodyPr wrap="square">
            <a:spAutoFit/>
          </a:bodyPr>
          <a:lstStyle>
            <a:lvl1pPr>
              <a:defRPr sz="16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dirty="0"/>
              <a:t>Lista 16pt </a:t>
            </a:r>
            <a:r>
              <a:rPr lang="it-IT" dirty="0" err="1"/>
              <a:t>Arial</a:t>
            </a:r>
            <a:r>
              <a:rPr lang="it-IT" dirty="0"/>
              <a:t> regular</a:t>
            </a:r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ipusm</a:t>
            </a:r>
            <a:endParaRPr lang="it-IT" dirty="0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138560" y="6356352"/>
            <a:ext cx="548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477382" y="6356351"/>
            <a:ext cx="66007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Titolo della presentazione - luogo - data (piè pagina - vedi istruzioni per visualizzazione in tutta la presentazione)</a:t>
            </a:r>
          </a:p>
        </p:txBody>
      </p:sp>
    </p:spTree>
    <p:extLst>
      <p:ext uri="{BB962C8B-B14F-4D97-AF65-F5344CB8AC3E}">
        <p14:creationId xmlns:p14="http://schemas.microsoft.com/office/powerpoint/2010/main" val="19084583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237117"/>
            <a:ext cx="8229600" cy="533480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 – </a:t>
            </a:r>
            <a:r>
              <a:rPr lang="it-IT" dirty="0" err="1"/>
              <a:t>Arial</a:t>
            </a:r>
            <a:r>
              <a:rPr lang="it-IT" dirty="0"/>
              <a:t> 26pt 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413414" y="1253067"/>
            <a:ext cx="8229600" cy="400110"/>
          </a:xfrm>
        </p:spPr>
        <p:txBody>
          <a:bodyPr>
            <a:spAutoFit/>
          </a:bodyPr>
          <a:lstStyle>
            <a:lvl1pPr marL="0" indent="0">
              <a:buNone/>
              <a:defRPr sz="2000" b="1" baseline="0">
                <a:solidFill>
                  <a:srgbClr val="7F7F7F"/>
                </a:solidFill>
              </a:defRPr>
            </a:lvl1pPr>
            <a:lvl2pPr>
              <a:defRPr sz="2000" b="1">
                <a:solidFill>
                  <a:srgbClr val="7F7F7F"/>
                </a:solidFill>
              </a:defRPr>
            </a:lvl2pPr>
            <a:lvl3pPr>
              <a:defRPr sz="2000" b="1">
                <a:solidFill>
                  <a:srgbClr val="7F7F7F"/>
                </a:solidFill>
              </a:defRPr>
            </a:lvl3pPr>
            <a:lvl4pPr>
              <a:defRPr sz="2000" b="1">
                <a:solidFill>
                  <a:srgbClr val="7F7F7F"/>
                </a:solidFill>
              </a:defRPr>
            </a:lvl4pPr>
            <a:lvl5pPr>
              <a:defRPr sz="2000" b="1">
                <a:solidFill>
                  <a:srgbClr val="7F7F7F"/>
                </a:solidFill>
              </a:defRPr>
            </a:lvl5pPr>
          </a:lstStyle>
          <a:p>
            <a:pPr lvl="0"/>
            <a:r>
              <a:rPr lang="it-IT" dirty="0"/>
              <a:t>Titolo di secondo livello 20pt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endParaRPr lang="it-IT" dirty="0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4" hasCustomPrompt="1"/>
          </p:nvPr>
        </p:nvSpPr>
        <p:spPr>
          <a:xfrm>
            <a:off x="413414" y="2017397"/>
            <a:ext cx="8229599" cy="769441"/>
          </a:xfrm>
        </p:spPr>
        <p:txBody>
          <a:bodyPr wrap="square">
            <a:spAutoFit/>
          </a:bodyPr>
          <a:lstStyle>
            <a:lvl1pPr marL="457200" indent="-457200">
              <a:buFont typeface="+mj-lt"/>
              <a:buAutoNum type="arabicPeriod"/>
              <a:defRPr sz="2000" baseline="0"/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 dirty="0"/>
              <a:t>Corpo del testo 20pt </a:t>
            </a:r>
            <a:r>
              <a:rPr lang="it-IT" dirty="0" err="1"/>
              <a:t>Arial</a:t>
            </a:r>
            <a:r>
              <a:rPr lang="it-IT" dirty="0"/>
              <a:t> regular</a:t>
            </a:r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sic </a:t>
            </a:r>
            <a:r>
              <a:rPr lang="it-IT" dirty="0" err="1"/>
              <a:t>amet</a:t>
            </a:r>
            <a:endParaRPr lang="it-IT" dirty="0"/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5" hasCustomPrompt="1"/>
          </p:nvPr>
        </p:nvSpPr>
        <p:spPr>
          <a:xfrm>
            <a:off x="413414" y="3409088"/>
            <a:ext cx="8229599" cy="929485"/>
          </a:xfrm>
        </p:spPr>
        <p:txBody>
          <a:bodyPr wrap="square">
            <a:spAutoFit/>
          </a:bodyPr>
          <a:lstStyle>
            <a:lvl1pPr>
              <a:defRPr sz="16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dirty="0"/>
              <a:t>Lista 16pt </a:t>
            </a:r>
            <a:r>
              <a:rPr lang="it-IT" dirty="0" err="1"/>
              <a:t>Arial</a:t>
            </a:r>
            <a:r>
              <a:rPr lang="it-IT" dirty="0"/>
              <a:t> regular</a:t>
            </a:r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ipusm</a:t>
            </a:r>
            <a:endParaRPr lang="it-IT" dirty="0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138560" y="6356352"/>
            <a:ext cx="548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477382" y="6356351"/>
            <a:ext cx="66007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Titolo della presentazione - luogo - data (piè pagina - vedi istruzioni per visualizzazione in tutta la presentazione)</a:t>
            </a:r>
          </a:p>
        </p:txBody>
      </p:sp>
    </p:spTree>
    <p:extLst>
      <p:ext uri="{BB962C8B-B14F-4D97-AF65-F5344CB8AC3E}">
        <p14:creationId xmlns:p14="http://schemas.microsoft.com/office/powerpoint/2010/main" val="15407436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237117"/>
            <a:ext cx="8229600" cy="533480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 – </a:t>
            </a:r>
            <a:r>
              <a:rPr lang="it-IT" dirty="0" err="1"/>
              <a:t>Arial</a:t>
            </a:r>
            <a:r>
              <a:rPr lang="it-IT" dirty="0"/>
              <a:t> 26pt 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413414" y="1253067"/>
            <a:ext cx="8229600" cy="400110"/>
          </a:xfrm>
        </p:spPr>
        <p:txBody>
          <a:bodyPr>
            <a:spAutoFit/>
          </a:bodyPr>
          <a:lstStyle>
            <a:lvl1pPr marL="0" indent="0">
              <a:buNone/>
              <a:defRPr sz="2000" b="1" baseline="0">
                <a:solidFill>
                  <a:srgbClr val="7F7F7F"/>
                </a:solidFill>
              </a:defRPr>
            </a:lvl1pPr>
            <a:lvl2pPr>
              <a:defRPr sz="2000" b="1">
                <a:solidFill>
                  <a:srgbClr val="7F7F7F"/>
                </a:solidFill>
              </a:defRPr>
            </a:lvl2pPr>
            <a:lvl3pPr>
              <a:defRPr sz="2000" b="1">
                <a:solidFill>
                  <a:srgbClr val="7F7F7F"/>
                </a:solidFill>
              </a:defRPr>
            </a:lvl3pPr>
            <a:lvl4pPr>
              <a:defRPr sz="2000" b="1">
                <a:solidFill>
                  <a:srgbClr val="7F7F7F"/>
                </a:solidFill>
              </a:defRPr>
            </a:lvl4pPr>
            <a:lvl5pPr>
              <a:defRPr sz="2000" b="1">
                <a:solidFill>
                  <a:srgbClr val="7F7F7F"/>
                </a:solidFill>
              </a:defRPr>
            </a:lvl5pPr>
          </a:lstStyle>
          <a:p>
            <a:pPr lvl="0"/>
            <a:r>
              <a:rPr lang="it-IT" dirty="0"/>
              <a:t>Titolo di secondo livello 20pt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endParaRPr lang="it-IT" dirty="0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4" hasCustomPrompt="1"/>
          </p:nvPr>
        </p:nvSpPr>
        <p:spPr>
          <a:xfrm>
            <a:off x="413414" y="2017397"/>
            <a:ext cx="8229599" cy="769441"/>
          </a:xfrm>
        </p:spPr>
        <p:txBody>
          <a:bodyPr wrap="square">
            <a:spAutoFit/>
          </a:bodyPr>
          <a:lstStyle>
            <a:lvl1pPr marL="457200" indent="-457200">
              <a:buFont typeface="+mj-lt"/>
              <a:buAutoNum type="arabicPeriod"/>
              <a:defRPr sz="2000" baseline="0"/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 dirty="0"/>
              <a:t>Corpo del testo 20pt </a:t>
            </a:r>
            <a:r>
              <a:rPr lang="it-IT" dirty="0" err="1"/>
              <a:t>Arial</a:t>
            </a:r>
            <a:r>
              <a:rPr lang="it-IT" dirty="0"/>
              <a:t> regular</a:t>
            </a:r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sic </a:t>
            </a:r>
            <a:r>
              <a:rPr lang="it-IT" dirty="0" err="1"/>
              <a:t>amet</a:t>
            </a:r>
            <a:endParaRPr lang="it-IT" dirty="0"/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5" hasCustomPrompt="1"/>
          </p:nvPr>
        </p:nvSpPr>
        <p:spPr>
          <a:xfrm>
            <a:off x="413414" y="3409088"/>
            <a:ext cx="8229599" cy="929485"/>
          </a:xfrm>
        </p:spPr>
        <p:txBody>
          <a:bodyPr wrap="square">
            <a:spAutoFit/>
          </a:bodyPr>
          <a:lstStyle>
            <a:lvl1pPr>
              <a:defRPr sz="16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dirty="0"/>
              <a:t>Lista 16pt </a:t>
            </a:r>
            <a:r>
              <a:rPr lang="it-IT" dirty="0" err="1"/>
              <a:t>Arial</a:t>
            </a:r>
            <a:r>
              <a:rPr lang="it-IT" dirty="0"/>
              <a:t> regular</a:t>
            </a:r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ipusm</a:t>
            </a:r>
            <a:endParaRPr lang="it-IT" dirty="0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138560" y="6356352"/>
            <a:ext cx="548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477382" y="6356351"/>
            <a:ext cx="66007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Titolo della presentazione - luogo - data (piè pagina - vedi istruzioni per visualizzazione in tutta la presentazione)</a:t>
            </a:r>
          </a:p>
        </p:txBody>
      </p:sp>
    </p:spTree>
    <p:extLst>
      <p:ext uri="{BB962C8B-B14F-4D97-AF65-F5344CB8AC3E}">
        <p14:creationId xmlns:p14="http://schemas.microsoft.com/office/powerpoint/2010/main" val="10563786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237117"/>
            <a:ext cx="8229600" cy="533480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 – </a:t>
            </a:r>
            <a:r>
              <a:rPr lang="it-IT" dirty="0" err="1"/>
              <a:t>Arial</a:t>
            </a:r>
            <a:r>
              <a:rPr lang="it-IT" dirty="0"/>
              <a:t> 26pt 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413414" y="1253067"/>
            <a:ext cx="8229600" cy="400110"/>
          </a:xfrm>
        </p:spPr>
        <p:txBody>
          <a:bodyPr>
            <a:spAutoFit/>
          </a:bodyPr>
          <a:lstStyle>
            <a:lvl1pPr marL="0" indent="0">
              <a:buNone/>
              <a:defRPr sz="2000" b="1" baseline="0">
                <a:solidFill>
                  <a:srgbClr val="7F7F7F"/>
                </a:solidFill>
              </a:defRPr>
            </a:lvl1pPr>
            <a:lvl2pPr>
              <a:defRPr sz="2000" b="1">
                <a:solidFill>
                  <a:srgbClr val="7F7F7F"/>
                </a:solidFill>
              </a:defRPr>
            </a:lvl2pPr>
            <a:lvl3pPr>
              <a:defRPr sz="2000" b="1">
                <a:solidFill>
                  <a:srgbClr val="7F7F7F"/>
                </a:solidFill>
              </a:defRPr>
            </a:lvl3pPr>
            <a:lvl4pPr>
              <a:defRPr sz="2000" b="1">
                <a:solidFill>
                  <a:srgbClr val="7F7F7F"/>
                </a:solidFill>
              </a:defRPr>
            </a:lvl4pPr>
            <a:lvl5pPr>
              <a:defRPr sz="2000" b="1">
                <a:solidFill>
                  <a:srgbClr val="7F7F7F"/>
                </a:solidFill>
              </a:defRPr>
            </a:lvl5pPr>
          </a:lstStyle>
          <a:p>
            <a:pPr lvl="0"/>
            <a:r>
              <a:rPr lang="it-IT" dirty="0"/>
              <a:t>Titolo di secondo livello 20pt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endParaRPr lang="it-IT" dirty="0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4" hasCustomPrompt="1"/>
          </p:nvPr>
        </p:nvSpPr>
        <p:spPr>
          <a:xfrm>
            <a:off x="413414" y="2017397"/>
            <a:ext cx="8229599" cy="769441"/>
          </a:xfrm>
        </p:spPr>
        <p:txBody>
          <a:bodyPr wrap="square">
            <a:spAutoFit/>
          </a:bodyPr>
          <a:lstStyle>
            <a:lvl1pPr marL="457200" indent="-457200">
              <a:buFont typeface="+mj-lt"/>
              <a:buAutoNum type="arabicPeriod"/>
              <a:defRPr sz="2000" baseline="0"/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 dirty="0"/>
              <a:t>Corpo del testo 20pt </a:t>
            </a:r>
            <a:r>
              <a:rPr lang="it-IT" dirty="0" err="1"/>
              <a:t>Arial</a:t>
            </a:r>
            <a:r>
              <a:rPr lang="it-IT" dirty="0"/>
              <a:t> regular</a:t>
            </a:r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sic </a:t>
            </a:r>
            <a:r>
              <a:rPr lang="it-IT" dirty="0" err="1"/>
              <a:t>amet</a:t>
            </a:r>
            <a:endParaRPr lang="it-IT" dirty="0"/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5" hasCustomPrompt="1"/>
          </p:nvPr>
        </p:nvSpPr>
        <p:spPr>
          <a:xfrm>
            <a:off x="413414" y="3409088"/>
            <a:ext cx="8229599" cy="929485"/>
          </a:xfrm>
        </p:spPr>
        <p:txBody>
          <a:bodyPr wrap="square">
            <a:spAutoFit/>
          </a:bodyPr>
          <a:lstStyle>
            <a:lvl1pPr>
              <a:defRPr sz="16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dirty="0"/>
              <a:t>Lista 16pt </a:t>
            </a:r>
            <a:r>
              <a:rPr lang="it-IT" dirty="0" err="1"/>
              <a:t>Arial</a:t>
            </a:r>
            <a:r>
              <a:rPr lang="it-IT" dirty="0"/>
              <a:t> regular</a:t>
            </a:r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ipusm</a:t>
            </a:r>
            <a:endParaRPr lang="it-IT" dirty="0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138560" y="6356352"/>
            <a:ext cx="548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477382" y="6356351"/>
            <a:ext cx="66007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Titolo della presentazione - luogo - data (piè pagina - vedi istruzioni per visualizzazione in tutta la presentazione)</a:t>
            </a:r>
          </a:p>
        </p:txBody>
      </p:sp>
    </p:spTree>
    <p:extLst>
      <p:ext uri="{BB962C8B-B14F-4D97-AF65-F5344CB8AC3E}">
        <p14:creationId xmlns:p14="http://schemas.microsoft.com/office/powerpoint/2010/main" val="32436260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237117"/>
            <a:ext cx="8229600" cy="533480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 – </a:t>
            </a:r>
            <a:r>
              <a:rPr lang="it-IT" dirty="0" err="1"/>
              <a:t>Arial</a:t>
            </a:r>
            <a:r>
              <a:rPr lang="it-IT" dirty="0"/>
              <a:t> 26pt 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413414" y="1253067"/>
            <a:ext cx="8229600" cy="400110"/>
          </a:xfrm>
        </p:spPr>
        <p:txBody>
          <a:bodyPr>
            <a:spAutoFit/>
          </a:bodyPr>
          <a:lstStyle>
            <a:lvl1pPr marL="0" indent="0">
              <a:buNone/>
              <a:defRPr sz="2000" b="1" baseline="0">
                <a:solidFill>
                  <a:srgbClr val="7F7F7F"/>
                </a:solidFill>
              </a:defRPr>
            </a:lvl1pPr>
            <a:lvl2pPr>
              <a:defRPr sz="2000" b="1">
                <a:solidFill>
                  <a:srgbClr val="7F7F7F"/>
                </a:solidFill>
              </a:defRPr>
            </a:lvl2pPr>
            <a:lvl3pPr>
              <a:defRPr sz="2000" b="1">
                <a:solidFill>
                  <a:srgbClr val="7F7F7F"/>
                </a:solidFill>
              </a:defRPr>
            </a:lvl3pPr>
            <a:lvl4pPr>
              <a:defRPr sz="2000" b="1">
                <a:solidFill>
                  <a:srgbClr val="7F7F7F"/>
                </a:solidFill>
              </a:defRPr>
            </a:lvl4pPr>
            <a:lvl5pPr>
              <a:defRPr sz="2000" b="1">
                <a:solidFill>
                  <a:srgbClr val="7F7F7F"/>
                </a:solidFill>
              </a:defRPr>
            </a:lvl5pPr>
          </a:lstStyle>
          <a:p>
            <a:pPr lvl="0"/>
            <a:r>
              <a:rPr lang="it-IT" dirty="0"/>
              <a:t>Titolo di secondo livello 20pt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endParaRPr lang="it-IT" dirty="0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4" hasCustomPrompt="1"/>
          </p:nvPr>
        </p:nvSpPr>
        <p:spPr>
          <a:xfrm>
            <a:off x="413414" y="2017397"/>
            <a:ext cx="8229599" cy="769441"/>
          </a:xfrm>
        </p:spPr>
        <p:txBody>
          <a:bodyPr wrap="square">
            <a:spAutoFit/>
          </a:bodyPr>
          <a:lstStyle>
            <a:lvl1pPr marL="457200" indent="-457200">
              <a:buFont typeface="+mj-lt"/>
              <a:buAutoNum type="arabicPeriod"/>
              <a:defRPr sz="2000" baseline="0"/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 dirty="0"/>
              <a:t>Corpo del testo 20pt </a:t>
            </a:r>
            <a:r>
              <a:rPr lang="it-IT" dirty="0" err="1"/>
              <a:t>Arial</a:t>
            </a:r>
            <a:r>
              <a:rPr lang="it-IT" dirty="0"/>
              <a:t> regular</a:t>
            </a:r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sic </a:t>
            </a:r>
            <a:r>
              <a:rPr lang="it-IT" dirty="0" err="1"/>
              <a:t>amet</a:t>
            </a:r>
            <a:endParaRPr lang="it-IT" dirty="0"/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5" hasCustomPrompt="1"/>
          </p:nvPr>
        </p:nvSpPr>
        <p:spPr>
          <a:xfrm>
            <a:off x="413414" y="3409088"/>
            <a:ext cx="8229599" cy="929485"/>
          </a:xfrm>
        </p:spPr>
        <p:txBody>
          <a:bodyPr wrap="square">
            <a:spAutoFit/>
          </a:bodyPr>
          <a:lstStyle>
            <a:lvl1pPr>
              <a:defRPr sz="16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dirty="0"/>
              <a:t>Lista 16pt </a:t>
            </a:r>
            <a:r>
              <a:rPr lang="it-IT" dirty="0" err="1"/>
              <a:t>Arial</a:t>
            </a:r>
            <a:r>
              <a:rPr lang="it-IT" dirty="0"/>
              <a:t> regular</a:t>
            </a:r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ipusm</a:t>
            </a:r>
            <a:endParaRPr lang="it-IT" dirty="0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138560" y="6356352"/>
            <a:ext cx="548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477382" y="6356351"/>
            <a:ext cx="66007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Titolo della presentazione - luogo - data (piè pagina - vedi istruzioni per visualizzazione in tutta la presentazione)</a:t>
            </a:r>
          </a:p>
        </p:txBody>
      </p:sp>
    </p:spTree>
    <p:extLst>
      <p:ext uri="{BB962C8B-B14F-4D97-AF65-F5344CB8AC3E}">
        <p14:creationId xmlns:p14="http://schemas.microsoft.com/office/powerpoint/2010/main" val="32913168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237117"/>
            <a:ext cx="8229600" cy="533480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 – </a:t>
            </a:r>
            <a:r>
              <a:rPr lang="it-IT" dirty="0" err="1"/>
              <a:t>Arial</a:t>
            </a:r>
            <a:r>
              <a:rPr lang="it-IT" dirty="0"/>
              <a:t> 26pt 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413414" y="1253067"/>
            <a:ext cx="8229600" cy="400110"/>
          </a:xfrm>
        </p:spPr>
        <p:txBody>
          <a:bodyPr>
            <a:spAutoFit/>
          </a:bodyPr>
          <a:lstStyle>
            <a:lvl1pPr marL="0" indent="0">
              <a:buNone/>
              <a:defRPr sz="2000" b="1" baseline="0">
                <a:solidFill>
                  <a:srgbClr val="7F7F7F"/>
                </a:solidFill>
              </a:defRPr>
            </a:lvl1pPr>
            <a:lvl2pPr>
              <a:defRPr sz="2000" b="1">
                <a:solidFill>
                  <a:srgbClr val="7F7F7F"/>
                </a:solidFill>
              </a:defRPr>
            </a:lvl2pPr>
            <a:lvl3pPr>
              <a:defRPr sz="2000" b="1">
                <a:solidFill>
                  <a:srgbClr val="7F7F7F"/>
                </a:solidFill>
              </a:defRPr>
            </a:lvl3pPr>
            <a:lvl4pPr>
              <a:defRPr sz="2000" b="1">
                <a:solidFill>
                  <a:srgbClr val="7F7F7F"/>
                </a:solidFill>
              </a:defRPr>
            </a:lvl4pPr>
            <a:lvl5pPr>
              <a:defRPr sz="2000" b="1">
                <a:solidFill>
                  <a:srgbClr val="7F7F7F"/>
                </a:solidFill>
              </a:defRPr>
            </a:lvl5pPr>
          </a:lstStyle>
          <a:p>
            <a:pPr lvl="0"/>
            <a:r>
              <a:rPr lang="it-IT" dirty="0"/>
              <a:t>Titolo di secondo livello 20pt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endParaRPr lang="it-IT" dirty="0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4" hasCustomPrompt="1"/>
          </p:nvPr>
        </p:nvSpPr>
        <p:spPr>
          <a:xfrm>
            <a:off x="413414" y="2017397"/>
            <a:ext cx="8229599" cy="769441"/>
          </a:xfrm>
        </p:spPr>
        <p:txBody>
          <a:bodyPr wrap="square">
            <a:spAutoFit/>
          </a:bodyPr>
          <a:lstStyle>
            <a:lvl1pPr marL="457200" indent="-457200">
              <a:buFont typeface="+mj-lt"/>
              <a:buAutoNum type="arabicPeriod"/>
              <a:defRPr sz="2000" baseline="0"/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 dirty="0"/>
              <a:t>Corpo del testo 20pt </a:t>
            </a:r>
            <a:r>
              <a:rPr lang="it-IT" dirty="0" err="1"/>
              <a:t>Arial</a:t>
            </a:r>
            <a:r>
              <a:rPr lang="it-IT" dirty="0"/>
              <a:t> regular</a:t>
            </a:r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sic </a:t>
            </a:r>
            <a:r>
              <a:rPr lang="it-IT" dirty="0" err="1"/>
              <a:t>amet</a:t>
            </a:r>
            <a:endParaRPr lang="it-IT" dirty="0"/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5" hasCustomPrompt="1"/>
          </p:nvPr>
        </p:nvSpPr>
        <p:spPr>
          <a:xfrm>
            <a:off x="413414" y="3409088"/>
            <a:ext cx="8229599" cy="929485"/>
          </a:xfrm>
        </p:spPr>
        <p:txBody>
          <a:bodyPr wrap="square">
            <a:spAutoFit/>
          </a:bodyPr>
          <a:lstStyle>
            <a:lvl1pPr>
              <a:defRPr sz="16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dirty="0"/>
              <a:t>Lista 16pt </a:t>
            </a:r>
            <a:r>
              <a:rPr lang="it-IT" dirty="0" err="1"/>
              <a:t>Arial</a:t>
            </a:r>
            <a:r>
              <a:rPr lang="it-IT" dirty="0"/>
              <a:t> regular</a:t>
            </a:r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ipusm</a:t>
            </a:r>
            <a:endParaRPr lang="it-IT" dirty="0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138560" y="6356352"/>
            <a:ext cx="548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477382" y="6356351"/>
            <a:ext cx="66007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Titolo della presentazione - luogo - data (piè pagina - vedi istruzioni per visualizzazione in tutta la presentazione)</a:t>
            </a:r>
          </a:p>
        </p:txBody>
      </p:sp>
    </p:spTree>
    <p:extLst>
      <p:ext uri="{BB962C8B-B14F-4D97-AF65-F5344CB8AC3E}">
        <p14:creationId xmlns:p14="http://schemas.microsoft.com/office/powerpoint/2010/main" val="24929418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237117"/>
            <a:ext cx="8229600" cy="533480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 – </a:t>
            </a:r>
            <a:r>
              <a:rPr lang="it-IT" dirty="0" err="1"/>
              <a:t>Arial</a:t>
            </a:r>
            <a:r>
              <a:rPr lang="it-IT" dirty="0"/>
              <a:t> 26pt 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413414" y="1253067"/>
            <a:ext cx="8229600" cy="400110"/>
          </a:xfrm>
        </p:spPr>
        <p:txBody>
          <a:bodyPr>
            <a:spAutoFit/>
          </a:bodyPr>
          <a:lstStyle>
            <a:lvl1pPr marL="0" indent="0">
              <a:buNone/>
              <a:defRPr sz="2000" b="1" baseline="0">
                <a:solidFill>
                  <a:srgbClr val="7F7F7F"/>
                </a:solidFill>
              </a:defRPr>
            </a:lvl1pPr>
            <a:lvl2pPr>
              <a:defRPr sz="2000" b="1">
                <a:solidFill>
                  <a:srgbClr val="7F7F7F"/>
                </a:solidFill>
              </a:defRPr>
            </a:lvl2pPr>
            <a:lvl3pPr>
              <a:defRPr sz="2000" b="1">
                <a:solidFill>
                  <a:srgbClr val="7F7F7F"/>
                </a:solidFill>
              </a:defRPr>
            </a:lvl3pPr>
            <a:lvl4pPr>
              <a:defRPr sz="2000" b="1">
                <a:solidFill>
                  <a:srgbClr val="7F7F7F"/>
                </a:solidFill>
              </a:defRPr>
            </a:lvl4pPr>
            <a:lvl5pPr>
              <a:defRPr sz="2000" b="1">
                <a:solidFill>
                  <a:srgbClr val="7F7F7F"/>
                </a:solidFill>
              </a:defRPr>
            </a:lvl5pPr>
          </a:lstStyle>
          <a:p>
            <a:pPr lvl="0"/>
            <a:r>
              <a:rPr lang="it-IT" dirty="0"/>
              <a:t>Titolo di secondo livello 20pt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endParaRPr lang="it-IT" dirty="0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4" hasCustomPrompt="1"/>
          </p:nvPr>
        </p:nvSpPr>
        <p:spPr>
          <a:xfrm>
            <a:off x="413414" y="2017397"/>
            <a:ext cx="8229599" cy="769441"/>
          </a:xfrm>
        </p:spPr>
        <p:txBody>
          <a:bodyPr wrap="square">
            <a:spAutoFit/>
          </a:bodyPr>
          <a:lstStyle>
            <a:lvl1pPr marL="457200" indent="-457200">
              <a:buFont typeface="+mj-lt"/>
              <a:buAutoNum type="arabicPeriod"/>
              <a:defRPr sz="2000" baseline="0"/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 dirty="0"/>
              <a:t>Corpo del testo 20pt </a:t>
            </a:r>
            <a:r>
              <a:rPr lang="it-IT" dirty="0" err="1"/>
              <a:t>Arial</a:t>
            </a:r>
            <a:r>
              <a:rPr lang="it-IT" dirty="0"/>
              <a:t> regular</a:t>
            </a:r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sic </a:t>
            </a:r>
            <a:r>
              <a:rPr lang="it-IT" dirty="0" err="1"/>
              <a:t>amet</a:t>
            </a:r>
            <a:endParaRPr lang="it-IT" dirty="0"/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5" hasCustomPrompt="1"/>
          </p:nvPr>
        </p:nvSpPr>
        <p:spPr>
          <a:xfrm>
            <a:off x="413414" y="3409088"/>
            <a:ext cx="8229599" cy="929485"/>
          </a:xfrm>
        </p:spPr>
        <p:txBody>
          <a:bodyPr wrap="square">
            <a:spAutoFit/>
          </a:bodyPr>
          <a:lstStyle>
            <a:lvl1pPr>
              <a:defRPr sz="16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dirty="0"/>
              <a:t>Lista 16pt </a:t>
            </a:r>
            <a:r>
              <a:rPr lang="it-IT" dirty="0" err="1"/>
              <a:t>Arial</a:t>
            </a:r>
            <a:r>
              <a:rPr lang="it-IT" dirty="0"/>
              <a:t> regular</a:t>
            </a:r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ipusm</a:t>
            </a:r>
            <a:endParaRPr lang="it-IT" dirty="0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138560" y="6356352"/>
            <a:ext cx="548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477382" y="6356351"/>
            <a:ext cx="66007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Titolo della presentazione - luogo - data (piè pagina - vedi istruzioni per visualizzazione in tutta la presentazione)</a:t>
            </a:r>
          </a:p>
        </p:txBody>
      </p:sp>
    </p:spTree>
    <p:extLst>
      <p:ext uri="{BB962C8B-B14F-4D97-AF65-F5344CB8AC3E}">
        <p14:creationId xmlns:p14="http://schemas.microsoft.com/office/powerpoint/2010/main" val="2235758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14/05/2021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237117"/>
            <a:ext cx="8229600" cy="533480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 – </a:t>
            </a:r>
            <a:r>
              <a:rPr lang="it-IT" dirty="0" err="1"/>
              <a:t>Arial</a:t>
            </a:r>
            <a:r>
              <a:rPr lang="it-IT" dirty="0"/>
              <a:t> 26pt 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413414" y="1253067"/>
            <a:ext cx="8229600" cy="400110"/>
          </a:xfrm>
        </p:spPr>
        <p:txBody>
          <a:bodyPr>
            <a:spAutoFit/>
          </a:bodyPr>
          <a:lstStyle>
            <a:lvl1pPr marL="0" indent="0">
              <a:buNone/>
              <a:defRPr sz="2000" b="1" baseline="0">
                <a:solidFill>
                  <a:srgbClr val="7F7F7F"/>
                </a:solidFill>
              </a:defRPr>
            </a:lvl1pPr>
            <a:lvl2pPr>
              <a:defRPr sz="2000" b="1">
                <a:solidFill>
                  <a:srgbClr val="7F7F7F"/>
                </a:solidFill>
              </a:defRPr>
            </a:lvl2pPr>
            <a:lvl3pPr>
              <a:defRPr sz="2000" b="1">
                <a:solidFill>
                  <a:srgbClr val="7F7F7F"/>
                </a:solidFill>
              </a:defRPr>
            </a:lvl3pPr>
            <a:lvl4pPr>
              <a:defRPr sz="2000" b="1">
                <a:solidFill>
                  <a:srgbClr val="7F7F7F"/>
                </a:solidFill>
              </a:defRPr>
            </a:lvl4pPr>
            <a:lvl5pPr>
              <a:defRPr sz="2000" b="1">
                <a:solidFill>
                  <a:srgbClr val="7F7F7F"/>
                </a:solidFill>
              </a:defRPr>
            </a:lvl5pPr>
          </a:lstStyle>
          <a:p>
            <a:pPr lvl="0"/>
            <a:r>
              <a:rPr lang="it-IT" dirty="0"/>
              <a:t>Titolo di secondo livello 20pt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endParaRPr lang="it-IT" dirty="0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4" hasCustomPrompt="1"/>
          </p:nvPr>
        </p:nvSpPr>
        <p:spPr>
          <a:xfrm>
            <a:off x="413414" y="2017397"/>
            <a:ext cx="8229599" cy="769441"/>
          </a:xfrm>
        </p:spPr>
        <p:txBody>
          <a:bodyPr wrap="square">
            <a:spAutoFit/>
          </a:bodyPr>
          <a:lstStyle>
            <a:lvl1pPr marL="457200" indent="-457200">
              <a:buFont typeface="+mj-lt"/>
              <a:buAutoNum type="arabicPeriod"/>
              <a:defRPr sz="2000" baseline="0"/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 dirty="0"/>
              <a:t>Corpo del testo 20pt </a:t>
            </a:r>
            <a:r>
              <a:rPr lang="it-IT" dirty="0" err="1"/>
              <a:t>Arial</a:t>
            </a:r>
            <a:r>
              <a:rPr lang="it-IT" dirty="0"/>
              <a:t> regular</a:t>
            </a:r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sic </a:t>
            </a:r>
            <a:r>
              <a:rPr lang="it-IT" dirty="0" err="1"/>
              <a:t>amet</a:t>
            </a:r>
            <a:endParaRPr lang="it-IT" dirty="0"/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5" hasCustomPrompt="1"/>
          </p:nvPr>
        </p:nvSpPr>
        <p:spPr>
          <a:xfrm>
            <a:off x="413414" y="3409088"/>
            <a:ext cx="8229599" cy="929485"/>
          </a:xfrm>
        </p:spPr>
        <p:txBody>
          <a:bodyPr wrap="square">
            <a:spAutoFit/>
          </a:bodyPr>
          <a:lstStyle>
            <a:lvl1pPr>
              <a:defRPr sz="16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dirty="0"/>
              <a:t>Lista 16pt </a:t>
            </a:r>
            <a:r>
              <a:rPr lang="it-IT" dirty="0" err="1"/>
              <a:t>Arial</a:t>
            </a:r>
            <a:r>
              <a:rPr lang="it-IT" dirty="0"/>
              <a:t> regular</a:t>
            </a:r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ipusm</a:t>
            </a:r>
            <a:endParaRPr lang="it-IT" dirty="0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138560" y="6356352"/>
            <a:ext cx="548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477382" y="6356351"/>
            <a:ext cx="66007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Titolo della presentazione - luogo - data (piè pagina - vedi istruzioni per visualizzazione in tutta la presentazione)</a:t>
            </a:r>
          </a:p>
        </p:txBody>
      </p:sp>
    </p:spTree>
    <p:extLst>
      <p:ext uri="{BB962C8B-B14F-4D97-AF65-F5344CB8AC3E}">
        <p14:creationId xmlns:p14="http://schemas.microsoft.com/office/powerpoint/2010/main" val="25471455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237117"/>
            <a:ext cx="8229600" cy="533480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 – </a:t>
            </a:r>
            <a:r>
              <a:rPr lang="it-IT" dirty="0" err="1"/>
              <a:t>Arial</a:t>
            </a:r>
            <a:r>
              <a:rPr lang="it-IT" dirty="0"/>
              <a:t> 26pt 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413414" y="1253067"/>
            <a:ext cx="8229600" cy="400110"/>
          </a:xfrm>
        </p:spPr>
        <p:txBody>
          <a:bodyPr>
            <a:spAutoFit/>
          </a:bodyPr>
          <a:lstStyle>
            <a:lvl1pPr marL="0" indent="0">
              <a:buNone/>
              <a:defRPr sz="2000" b="1" baseline="0">
                <a:solidFill>
                  <a:srgbClr val="7F7F7F"/>
                </a:solidFill>
              </a:defRPr>
            </a:lvl1pPr>
            <a:lvl2pPr>
              <a:defRPr sz="2000" b="1">
                <a:solidFill>
                  <a:srgbClr val="7F7F7F"/>
                </a:solidFill>
              </a:defRPr>
            </a:lvl2pPr>
            <a:lvl3pPr>
              <a:defRPr sz="2000" b="1">
                <a:solidFill>
                  <a:srgbClr val="7F7F7F"/>
                </a:solidFill>
              </a:defRPr>
            </a:lvl3pPr>
            <a:lvl4pPr>
              <a:defRPr sz="2000" b="1">
                <a:solidFill>
                  <a:srgbClr val="7F7F7F"/>
                </a:solidFill>
              </a:defRPr>
            </a:lvl4pPr>
            <a:lvl5pPr>
              <a:defRPr sz="2000" b="1">
                <a:solidFill>
                  <a:srgbClr val="7F7F7F"/>
                </a:solidFill>
              </a:defRPr>
            </a:lvl5pPr>
          </a:lstStyle>
          <a:p>
            <a:pPr lvl="0"/>
            <a:r>
              <a:rPr lang="it-IT" dirty="0"/>
              <a:t>Titolo di secondo livello 20pt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endParaRPr lang="it-IT" dirty="0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4" hasCustomPrompt="1"/>
          </p:nvPr>
        </p:nvSpPr>
        <p:spPr>
          <a:xfrm>
            <a:off x="413414" y="2017397"/>
            <a:ext cx="8229599" cy="769441"/>
          </a:xfrm>
        </p:spPr>
        <p:txBody>
          <a:bodyPr wrap="square">
            <a:spAutoFit/>
          </a:bodyPr>
          <a:lstStyle>
            <a:lvl1pPr marL="457200" indent="-457200">
              <a:buFont typeface="+mj-lt"/>
              <a:buAutoNum type="arabicPeriod"/>
              <a:defRPr sz="2000" baseline="0"/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 dirty="0"/>
              <a:t>Corpo del testo 20pt </a:t>
            </a:r>
            <a:r>
              <a:rPr lang="it-IT" dirty="0" err="1"/>
              <a:t>Arial</a:t>
            </a:r>
            <a:r>
              <a:rPr lang="it-IT" dirty="0"/>
              <a:t> regular</a:t>
            </a:r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sic </a:t>
            </a:r>
            <a:r>
              <a:rPr lang="it-IT" dirty="0" err="1"/>
              <a:t>amet</a:t>
            </a:r>
            <a:endParaRPr lang="it-IT" dirty="0"/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5" hasCustomPrompt="1"/>
          </p:nvPr>
        </p:nvSpPr>
        <p:spPr>
          <a:xfrm>
            <a:off x="413414" y="3409088"/>
            <a:ext cx="8229599" cy="929485"/>
          </a:xfrm>
        </p:spPr>
        <p:txBody>
          <a:bodyPr wrap="square">
            <a:spAutoFit/>
          </a:bodyPr>
          <a:lstStyle>
            <a:lvl1pPr>
              <a:defRPr sz="16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dirty="0"/>
              <a:t>Lista 16pt </a:t>
            </a:r>
            <a:r>
              <a:rPr lang="it-IT" dirty="0" err="1"/>
              <a:t>Arial</a:t>
            </a:r>
            <a:r>
              <a:rPr lang="it-IT" dirty="0"/>
              <a:t> regular</a:t>
            </a:r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ipusm</a:t>
            </a:r>
            <a:endParaRPr lang="it-IT" dirty="0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138560" y="6356352"/>
            <a:ext cx="548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477382" y="6356351"/>
            <a:ext cx="66007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Titolo della presentazione - luogo - data (piè pagina - vedi istruzioni per visualizzazione in tutta la presentazione)</a:t>
            </a:r>
          </a:p>
        </p:txBody>
      </p:sp>
    </p:spTree>
    <p:extLst>
      <p:ext uri="{BB962C8B-B14F-4D97-AF65-F5344CB8AC3E}">
        <p14:creationId xmlns:p14="http://schemas.microsoft.com/office/powerpoint/2010/main" val="17281132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237117"/>
            <a:ext cx="8229600" cy="533480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 – </a:t>
            </a:r>
            <a:r>
              <a:rPr lang="it-IT" dirty="0" err="1"/>
              <a:t>Arial</a:t>
            </a:r>
            <a:r>
              <a:rPr lang="it-IT" dirty="0"/>
              <a:t> 26pt 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413414" y="1253067"/>
            <a:ext cx="8229600" cy="400110"/>
          </a:xfrm>
        </p:spPr>
        <p:txBody>
          <a:bodyPr>
            <a:spAutoFit/>
          </a:bodyPr>
          <a:lstStyle>
            <a:lvl1pPr marL="0" indent="0">
              <a:buNone/>
              <a:defRPr sz="2000" b="1" baseline="0">
                <a:solidFill>
                  <a:srgbClr val="7F7F7F"/>
                </a:solidFill>
              </a:defRPr>
            </a:lvl1pPr>
            <a:lvl2pPr>
              <a:defRPr sz="2000" b="1">
                <a:solidFill>
                  <a:srgbClr val="7F7F7F"/>
                </a:solidFill>
              </a:defRPr>
            </a:lvl2pPr>
            <a:lvl3pPr>
              <a:defRPr sz="2000" b="1">
                <a:solidFill>
                  <a:srgbClr val="7F7F7F"/>
                </a:solidFill>
              </a:defRPr>
            </a:lvl3pPr>
            <a:lvl4pPr>
              <a:defRPr sz="2000" b="1">
                <a:solidFill>
                  <a:srgbClr val="7F7F7F"/>
                </a:solidFill>
              </a:defRPr>
            </a:lvl4pPr>
            <a:lvl5pPr>
              <a:defRPr sz="2000" b="1">
                <a:solidFill>
                  <a:srgbClr val="7F7F7F"/>
                </a:solidFill>
              </a:defRPr>
            </a:lvl5pPr>
          </a:lstStyle>
          <a:p>
            <a:pPr lvl="0"/>
            <a:r>
              <a:rPr lang="it-IT" dirty="0"/>
              <a:t>Titolo di secondo livello 20pt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endParaRPr lang="it-IT" dirty="0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4" hasCustomPrompt="1"/>
          </p:nvPr>
        </p:nvSpPr>
        <p:spPr>
          <a:xfrm>
            <a:off x="413414" y="2017397"/>
            <a:ext cx="8229599" cy="769441"/>
          </a:xfrm>
        </p:spPr>
        <p:txBody>
          <a:bodyPr wrap="square">
            <a:spAutoFit/>
          </a:bodyPr>
          <a:lstStyle>
            <a:lvl1pPr marL="457200" indent="-457200">
              <a:buFont typeface="+mj-lt"/>
              <a:buAutoNum type="arabicPeriod"/>
              <a:defRPr sz="2000" baseline="0"/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 dirty="0"/>
              <a:t>Corpo del testo 20pt </a:t>
            </a:r>
            <a:r>
              <a:rPr lang="it-IT" dirty="0" err="1"/>
              <a:t>Arial</a:t>
            </a:r>
            <a:r>
              <a:rPr lang="it-IT" dirty="0"/>
              <a:t> regular</a:t>
            </a:r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sic </a:t>
            </a:r>
            <a:r>
              <a:rPr lang="it-IT" dirty="0" err="1"/>
              <a:t>amet</a:t>
            </a:r>
            <a:endParaRPr lang="it-IT" dirty="0"/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5" hasCustomPrompt="1"/>
          </p:nvPr>
        </p:nvSpPr>
        <p:spPr>
          <a:xfrm>
            <a:off x="413414" y="3409088"/>
            <a:ext cx="8229599" cy="929485"/>
          </a:xfrm>
        </p:spPr>
        <p:txBody>
          <a:bodyPr wrap="square">
            <a:spAutoFit/>
          </a:bodyPr>
          <a:lstStyle>
            <a:lvl1pPr>
              <a:defRPr sz="16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dirty="0"/>
              <a:t>Lista 16pt </a:t>
            </a:r>
            <a:r>
              <a:rPr lang="it-IT" dirty="0" err="1"/>
              <a:t>Arial</a:t>
            </a:r>
            <a:r>
              <a:rPr lang="it-IT" dirty="0"/>
              <a:t> regular</a:t>
            </a:r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ipusm</a:t>
            </a:r>
            <a:endParaRPr lang="it-IT" dirty="0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138560" y="6356352"/>
            <a:ext cx="548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477382" y="6356351"/>
            <a:ext cx="66007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Titolo della presentazione - luogo - data (piè pagina - vedi istruzioni per visualizzazione in tutta la presentazione)</a:t>
            </a:r>
          </a:p>
        </p:txBody>
      </p:sp>
    </p:spTree>
    <p:extLst>
      <p:ext uri="{BB962C8B-B14F-4D97-AF65-F5344CB8AC3E}">
        <p14:creationId xmlns:p14="http://schemas.microsoft.com/office/powerpoint/2010/main" val="8256294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237117"/>
            <a:ext cx="8229600" cy="533480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 – </a:t>
            </a:r>
            <a:r>
              <a:rPr lang="it-IT" dirty="0" err="1"/>
              <a:t>Arial</a:t>
            </a:r>
            <a:r>
              <a:rPr lang="it-IT" dirty="0"/>
              <a:t> 26pt 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413414" y="1253067"/>
            <a:ext cx="8229600" cy="400110"/>
          </a:xfrm>
        </p:spPr>
        <p:txBody>
          <a:bodyPr>
            <a:spAutoFit/>
          </a:bodyPr>
          <a:lstStyle>
            <a:lvl1pPr marL="0" indent="0">
              <a:buNone/>
              <a:defRPr sz="2000" b="1" baseline="0">
                <a:solidFill>
                  <a:srgbClr val="7F7F7F"/>
                </a:solidFill>
              </a:defRPr>
            </a:lvl1pPr>
            <a:lvl2pPr>
              <a:defRPr sz="2000" b="1">
                <a:solidFill>
                  <a:srgbClr val="7F7F7F"/>
                </a:solidFill>
              </a:defRPr>
            </a:lvl2pPr>
            <a:lvl3pPr>
              <a:defRPr sz="2000" b="1">
                <a:solidFill>
                  <a:srgbClr val="7F7F7F"/>
                </a:solidFill>
              </a:defRPr>
            </a:lvl3pPr>
            <a:lvl4pPr>
              <a:defRPr sz="2000" b="1">
                <a:solidFill>
                  <a:srgbClr val="7F7F7F"/>
                </a:solidFill>
              </a:defRPr>
            </a:lvl4pPr>
            <a:lvl5pPr>
              <a:defRPr sz="2000" b="1">
                <a:solidFill>
                  <a:srgbClr val="7F7F7F"/>
                </a:solidFill>
              </a:defRPr>
            </a:lvl5pPr>
          </a:lstStyle>
          <a:p>
            <a:pPr lvl="0"/>
            <a:r>
              <a:rPr lang="it-IT" dirty="0"/>
              <a:t>Titolo di secondo livello 20pt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endParaRPr lang="it-IT" dirty="0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4" hasCustomPrompt="1"/>
          </p:nvPr>
        </p:nvSpPr>
        <p:spPr>
          <a:xfrm>
            <a:off x="413414" y="2017397"/>
            <a:ext cx="8229599" cy="769441"/>
          </a:xfrm>
        </p:spPr>
        <p:txBody>
          <a:bodyPr wrap="square">
            <a:spAutoFit/>
          </a:bodyPr>
          <a:lstStyle>
            <a:lvl1pPr marL="457200" indent="-457200">
              <a:buFont typeface="+mj-lt"/>
              <a:buAutoNum type="arabicPeriod"/>
              <a:defRPr sz="2000" baseline="0"/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 dirty="0"/>
              <a:t>Corpo del testo 20pt </a:t>
            </a:r>
            <a:r>
              <a:rPr lang="it-IT" dirty="0" err="1"/>
              <a:t>Arial</a:t>
            </a:r>
            <a:r>
              <a:rPr lang="it-IT" dirty="0"/>
              <a:t> regular</a:t>
            </a:r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sic </a:t>
            </a:r>
            <a:r>
              <a:rPr lang="it-IT" dirty="0" err="1"/>
              <a:t>amet</a:t>
            </a:r>
            <a:endParaRPr lang="it-IT" dirty="0"/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5" hasCustomPrompt="1"/>
          </p:nvPr>
        </p:nvSpPr>
        <p:spPr>
          <a:xfrm>
            <a:off x="413414" y="3409088"/>
            <a:ext cx="8229599" cy="929485"/>
          </a:xfrm>
        </p:spPr>
        <p:txBody>
          <a:bodyPr wrap="square">
            <a:spAutoFit/>
          </a:bodyPr>
          <a:lstStyle>
            <a:lvl1pPr>
              <a:defRPr sz="16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dirty="0"/>
              <a:t>Lista 16pt </a:t>
            </a:r>
            <a:r>
              <a:rPr lang="it-IT" dirty="0" err="1"/>
              <a:t>Arial</a:t>
            </a:r>
            <a:r>
              <a:rPr lang="it-IT" dirty="0"/>
              <a:t> regular</a:t>
            </a:r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ipusm</a:t>
            </a:r>
            <a:endParaRPr lang="it-IT" dirty="0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138560" y="6356352"/>
            <a:ext cx="548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477382" y="6356351"/>
            <a:ext cx="66007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Titolo della presentazione - luogo - data (piè pagina - vedi istruzioni per visualizzazione in tutta la presentazione)</a:t>
            </a:r>
          </a:p>
        </p:txBody>
      </p:sp>
    </p:spTree>
    <p:extLst>
      <p:ext uri="{BB962C8B-B14F-4D97-AF65-F5344CB8AC3E}">
        <p14:creationId xmlns:p14="http://schemas.microsoft.com/office/powerpoint/2010/main" val="36405870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66675" indent="-2381">
              <a:defRPr sz="2100" b="1">
                <a:solidFill>
                  <a:srgbClr val="336699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>
            <a:lvl1pPr marL="133350" indent="-133350">
              <a:buClr>
                <a:srgbClr val="336699"/>
              </a:buClr>
              <a:buSzPct val="60000"/>
              <a:buFont typeface="Wingdings" pitchFamily="2" charset="2"/>
              <a:buChar char="u"/>
              <a:tabLst>
                <a:tab pos="133350" algn="l"/>
              </a:tabLst>
              <a:defRPr/>
            </a:lvl1pPr>
            <a:lvl2pPr marL="471488" indent="-128588">
              <a:buClr>
                <a:srgbClr val="336699"/>
              </a:buClr>
              <a:buFont typeface="Wingdings" pitchFamily="2" charset="2"/>
              <a:buChar char="§"/>
              <a:defRPr/>
            </a:lvl2pPr>
            <a:lvl3pPr marL="806054" indent="-133350">
              <a:buFont typeface="Arial" pitchFamily="34" charset="0"/>
              <a:buChar char="•"/>
              <a:defRPr/>
            </a:lvl3pPr>
            <a:lvl4pPr>
              <a:buClr>
                <a:srgbClr val="336699"/>
              </a:buClr>
              <a:buSzPct val="75000"/>
              <a:buFont typeface="Courier New" pitchFamily="49" charset="0"/>
              <a:buChar char="o"/>
              <a:defRPr/>
            </a:lvl4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11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66675" indent="-2381">
              <a:defRPr sz="2100" b="1">
                <a:solidFill>
                  <a:srgbClr val="336699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>
            <a:lvl1pPr marL="133350" indent="-133350">
              <a:buClr>
                <a:srgbClr val="336699"/>
              </a:buClr>
              <a:buSzPct val="60000"/>
              <a:buFont typeface="Wingdings" pitchFamily="2" charset="2"/>
              <a:buChar char="u"/>
              <a:tabLst>
                <a:tab pos="133350" algn="l"/>
              </a:tabLst>
              <a:defRPr/>
            </a:lvl1pPr>
            <a:lvl2pPr marL="471488" indent="-128588">
              <a:buClr>
                <a:srgbClr val="336699"/>
              </a:buClr>
              <a:buFont typeface="Wingdings" pitchFamily="2" charset="2"/>
              <a:buChar char="§"/>
              <a:defRPr/>
            </a:lvl2pPr>
            <a:lvl3pPr marL="806054" indent="-133350">
              <a:buFont typeface="Arial" pitchFamily="34" charset="0"/>
              <a:buChar char="•"/>
              <a:defRPr/>
            </a:lvl3pPr>
            <a:lvl4pPr>
              <a:buClr>
                <a:srgbClr val="336699"/>
              </a:buClr>
              <a:buSzPct val="75000"/>
              <a:buFont typeface="Courier New" pitchFamily="49" charset="0"/>
              <a:buChar char="o"/>
              <a:defRPr/>
            </a:lvl4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i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/>
          <p:cNvSpPr/>
          <p:nvPr userDrawn="1"/>
        </p:nvSpPr>
        <p:spPr>
          <a:xfrm>
            <a:off x="3087476" y="755564"/>
            <a:ext cx="3240000" cy="4320000"/>
          </a:xfrm>
          <a:prstGeom prst="ellipse">
            <a:avLst/>
          </a:prstGeom>
          <a:solidFill>
            <a:srgbClr val="0048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8" name="Rettangolo 7"/>
          <p:cNvSpPr/>
          <p:nvPr userDrawn="1"/>
        </p:nvSpPr>
        <p:spPr>
          <a:xfrm>
            <a:off x="0" y="3295533"/>
            <a:ext cx="9144000" cy="909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0" hasCustomPrompt="1"/>
          </p:nvPr>
        </p:nvSpPr>
        <p:spPr>
          <a:xfrm>
            <a:off x="2857328" y="1716931"/>
            <a:ext cx="3700296" cy="1567608"/>
          </a:xfrm>
          <a:ln>
            <a:noFill/>
          </a:ln>
        </p:spPr>
        <p:txBody>
          <a:bodyPr anchor="b" anchorCtr="1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Autore e </a:t>
            </a:r>
          </a:p>
          <a:p>
            <a:pPr lvl="0"/>
            <a:r>
              <a:rPr lang="it-IT"/>
              <a:t>contatti</a:t>
            </a:r>
            <a:endParaRPr lang="it-IT" dirty="0"/>
          </a:p>
        </p:txBody>
      </p:sp>
      <p:pic>
        <p:nvPicPr>
          <p:cNvPr id="3" name="Immagine 2" descr="BANN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1901"/>
            <a:ext cx="9144000" cy="772160"/>
          </a:xfrm>
          <a:prstGeom prst="rect">
            <a:avLst/>
          </a:prstGeom>
        </p:spPr>
      </p:pic>
      <p:sp>
        <p:nvSpPr>
          <p:cNvPr id="9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477382" y="6356351"/>
            <a:ext cx="66007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Titolo della presentazione - luogo - data (piè pagina - vedi istruzioni per visualizzazione in tutta la presentazione)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516792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inizi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872" y="1730108"/>
            <a:ext cx="9165896" cy="3745555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4" name="Rettangolo 13"/>
          <p:cNvSpPr/>
          <p:nvPr userDrawn="1"/>
        </p:nvSpPr>
        <p:spPr>
          <a:xfrm>
            <a:off x="0" y="6572392"/>
            <a:ext cx="9165896" cy="305011"/>
          </a:xfrm>
          <a:prstGeom prst="rect">
            <a:avLst/>
          </a:prstGeom>
          <a:solidFill>
            <a:srgbClr val="2D79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1" name="Rettangolo 20"/>
          <p:cNvSpPr/>
          <p:nvPr userDrawn="1"/>
        </p:nvSpPr>
        <p:spPr>
          <a:xfrm>
            <a:off x="872" y="5054747"/>
            <a:ext cx="9165896" cy="729223"/>
          </a:xfrm>
          <a:prstGeom prst="rect">
            <a:avLst/>
          </a:prstGeom>
          <a:solidFill>
            <a:srgbClr val="0048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7" name="Rettangolo 6"/>
          <p:cNvSpPr/>
          <p:nvPr userDrawn="1"/>
        </p:nvSpPr>
        <p:spPr>
          <a:xfrm>
            <a:off x="0" y="0"/>
            <a:ext cx="9144000" cy="17408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" name="Sottotitolo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14335" y="3152003"/>
            <a:ext cx="8440819" cy="430887"/>
          </a:xfrm>
        </p:spPr>
        <p:txBody>
          <a:bodyPr wrap="square" lIns="0" tIns="0" bIns="0">
            <a:spAutoFit/>
          </a:bodyPr>
          <a:lstStyle>
            <a:lvl1pPr marL="0" indent="0" algn="l">
              <a:buNone/>
              <a:defRPr sz="2800" b="0" i="0" baseline="0">
                <a:ln>
                  <a:noFill/>
                </a:ln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Sottotitolo della presentazione – </a:t>
            </a:r>
            <a:r>
              <a:rPr lang="it-IT" dirty="0" err="1"/>
              <a:t>Arial</a:t>
            </a:r>
            <a:r>
              <a:rPr lang="it-IT" dirty="0"/>
              <a:t> 30pt</a:t>
            </a:r>
          </a:p>
        </p:txBody>
      </p:sp>
      <p:sp>
        <p:nvSpPr>
          <p:cNvPr id="5" name="Segnaposto testo 4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14334" y="5149831"/>
            <a:ext cx="8440818" cy="369332"/>
          </a:xfrm>
        </p:spPr>
        <p:txBody>
          <a:bodyPr wrap="square" l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+mj-lt"/>
              </a:defRPr>
            </a:lvl1pPr>
            <a:lvl2pPr algn="l">
              <a:spcBef>
                <a:spcPts val="0"/>
              </a:spcBef>
              <a:defRPr sz="1800" b="1" i="0" baseline="0">
                <a:solidFill>
                  <a:schemeClr val="bg1"/>
                </a:solidFill>
                <a:latin typeface="+mj-lt"/>
              </a:defRPr>
            </a:lvl2pPr>
            <a:lvl3pPr algn="l">
              <a:spcBef>
                <a:spcPts val="0"/>
              </a:spcBef>
              <a:defRPr sz="1800" b="1" i="0" baseline="0">
                <a:solidFill>
                  <a:schemeClr val="bg1"/>
                </a:solidFill>
                <a:latin typeface="+mj-lt"/>
              </a:defRPr>
            </a:lvl3pPr>
            <a:lvl4pPr algn="l">
              <a:spcBef>
                <a:spcPts val="0"/>
              </a:spcBef>
              <a:defRPr sz="1800" b="1" i="0" baseline="0">
                <a:solidFill>
                  <a:schemeClr val="bg1"/>
                </a:solidFill>
                <a:latin typeface="+mj-lt"/>
              </a:defRPr>
            </a:lvl4pPr>
            <a:lvl5pPr algn="l">
              <a:spcBef>
                <a:spcPts val="0"/>
              </a:spcBef>
              <a:defRPr sz="1800" b="1" i="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it-IT" dirty="0"/>
              <a:t>Autore Dipartimento/Unità – </a:t>
            </a:r>
            <a:r>
              <a:rPr lang="it-IT" dirty="0" err="1"/>
              <a:t>Arial</a:t>
            </a:r>
            <a:r>
              <a:rPr lang="it-IT" dirty="0"/>
              <a:t> 18 </a:t>
            </a:r>
            <a:r>
              <a:rPr lang="it-IT" dirty="0" err="1"/>
              <a:t>pt</a:t>
            </a:r>
            <a:endParaRPr lang="it-IT" dirty="0"/>
          </a:p>
        </p:txBody>
      </p:sp>
      <p:sp>
        <p:nvSpPr>
          <p:cNvPr id="9" name="Titolo 8"/>
          <p:cNvSpPr>
            <a:spLocks noGrp="1"/>
          </p:cNvSpPr>
          <p:nvPr userDrawn="1">
            <p:ph type="title" hasCustomPrompt="1"/>
          </p:nvPr>
        </p:nvSpPr>
        <p:spPr>
          <a:xfrm>
            <a:off x="514335" y="2146335"/>
            <a:ext cx="8440819" cy="656591"/>
          </a:xfrm>
        </p:spPr>
        <p:txBody>
          <a:bodyPr lIns="0"/>
          <a:lstStyle>
            <a:lvl1pPr>
              <a:defRPr sz="32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Titolo della presentazione – </a:t>
            </a:r>
            <a:r>
              <a:rPr lang="it-IT" dirty="0" err="1"/>
              <a:t>Arial</a:t>
            </a:r>
            <a:r>
              <a:rPr lang="it-IT" dirty="0"/>
              <a:t> 30pt</a:t>
            </a:r>
          </a:p>
        </p:txBody>
      </p:sp>
      <p:pic>
        <p:nvPicPr>
          <p:cNvPr id="2" name="Immagine 1" descr="BANN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5959"/>
            <a:ext cx="9144000" cy="772160"/>
          </a:xfrm>
          <a:prstGeom prst="rect">
            <a:avLst/>
          </a:prstGeom>
        </p:spPr>
      </p:pic>
      <p:sp>
        <p:nvSpPr>
          <p:cNvPr id="10" name="Segnaposto testo 9"/>
          <p:cNvSpPr>
            <a:spLocks noGrp="1"/>
          </p:cNvSpPr>
          <p:nvPr>
            <p:ph type="body" sz="quarter" idx="11" hasCustomPrompt="1"/>
          </p:nvPr>
        </p:nvSpPr>
        <p:spPr>
          <a:xfrm>
            <a:off x="514350" y="4214797"/>
            <a:ext cx="8440738" cy="400110"/>
          </a:xfrm>
        </p:spPr>
        <p:txBody>
          <a:bodyPr lIns="0" anchor="t" anchorCtr="0">
            <a:spAutoFit/>
          </a:bodyPr>
          <a:lstStyle>
            <a:lvl1pPr marL="0" indent="0">
              <a:buNone/>
              <a:defRPr sz="2000" i="1" baseline="0">
                <a:solidFill>
                  <a:schemeClr val="bg1"/>
                </a:solidFill>
              </a:defRPr>
            </a:lvl1pPr>
            <a:lvl2pPr>
              <a:defRPr sz="1800" i="1">
                <a:solidFill>
                  <a:schemeClr val="bg1"/>
                </a:solidFill>
              </a:defRPr>
            </a:lvl2pPr>
            <a:lvl3pPr>
              <a:defRPr sz="1800" i="1">
                <a:solidFill>
                  <a:schemeClr val="bg1"/>
                </a:solidFill>
              </a:defRPr>
            </a:lvl3pPr>
            <a:lvl4pPr>
              <a:defRPr sz="1800" i="1">
                <a:solidFill>
                  <a:schemeClr val="bg1"/>
                </a:solidFill>
              </a:defRPr>
            </a:lvl4pPr>
            <a:lvl5pPr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Luogo e data – </a:t>
            </a:r>
            <a:r>
              <a:rPr lang="it-IT" dirty="0" err="1"/>
              <a:t>Arial</a:t>
            </a:r>
            <a:r>
              <a:rPr lang="it-IT" dirty="0"/>
              <a:t> 20pt </a:t>
            </a:r>
          </a:p>
        </p:txBody>
      </p:sp>
    </p:spTree>
    <p:extLst>
      <p:ext uri="{BB962C8B-B14F-4D97-AF65-F5344CB8AC3E}">
        <p14:creationId xmlns:p14="http://schemas.microsoft.com/office/powerpoint/2010/main" val="21221116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magine testo sfondo scu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971117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it-IT" dirty="0" smtClean="0"/>
              <a:t>Immagine a tutto schermo con box per testo bianco su sfondo scuro</a:t>
            </a:r>
            <a:br>
              <a:rPr lang="it-IT" dirty="0" smtClean="0"/>
            </a:br>
            <a:r>
              <a:rPr lang="it-IT" dirty="0" smtClean="0"/>
              <a:t>Cliccare sull’icona per inserire l’immagine (non utilizzare copia/incolla)</a:t>
            </a:r>
            <a:br>
              <a:rPr lang="it-IT" dirty="0" smtClean="0"/>
            </a:br>
            <a:r>
              <a:rPr lang="it-IT" dirty="0" smtClean="0"/>
              <a:t>Dimensioni immagine: </a:t>
            </a:r>
            <a:br>
              <a:rPr lang="it-IT" dirty="0" smtClean="0"/>
            </a:br>
            <a:r>
              <a:rPr lang="it-IT" dirty="0" smtClean="0"/>
              <a:t>Risoluzione a 160dpi</a:t>
            </a:r>
            <a:br>
              <a:rPr lang="it-IT" dirty="0" smtClean="0"/>
            </a:br>
            <a:r>
              <a:rPr lang="it-IT" dirty="0" smtClean="0"/>
              <a:t>25,4 cm (1600px) per 14,29cm (900px)</a:t>
            </a:r>
          </a:p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66800" y="4360058"/>
            <a:ext cx="7242444" cy="804863"/>
          </a:xfrm>
          <a:solidFill>
            <a:srgbClr val="003A69">
              <a:alpha val="86000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 smtClean="0"/>
              <a:t>Testo descrittivo su sfondo scuro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138560" y="6356352"/>
            <a:ext cx="548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477382" y="6356351"/>
            <a:ext cx="66007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Titolo della presentazione - luogo - data (piè pagina - vedi istruzioni per visualizzazione in tutta la presentazione)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311545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ChangeArrowheads="1"/>
          </p:cNvSpPr>
          <p:nvPr/>
        </p:nvSpPr>
        <p:spPr bwMode="hidden">
          <a:xfrm>
            <a:off x="0" y="2901950"/>
            <a:ext cx="3505200" cy="3983038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grpSp>
        <p:nvGrpSpPr>
          <p:cNvPr id="2" name="Group 21"/>
          <p:cNvGrpSpPr>
            <a:grpSpLocks/>
          </p:cNvGrpSpPr>
          <p:nvPr userDrawn="1"/>
        </p:nvGrpSpPr>
        <p:grpSpPr bwMode="auto">
          <a:xfrm>
            <a:off x="0" y="1811338"/>
            <a:ext cx="9144000" cy="1833562"/>
            <a:chOff x="0" y="1478"/>
            <a:chExt cx="5760" cy="1155"/>
          </a:xfrm>
        </p:grpSpPr>
        <p:sp>
          <p:nvSpPr>
            <p:cNvPr id="12292" name="Rectangle 4"/>
            <p:cNvSpPr>
              <a:spLocks noChangeArrowheads="1"/>
            </p:cNvSpPr>
            <p:nvPr/>
          </p:nvSpPr>
          <p:spPr bwMode="hidden">
            <a:xfrm>
              <a:off x="1081" y="1706"/>
              <a:ext cx="4679" cy="92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1478"/>
              <a:ext cx="1806" cy="1155"/>
              <a:chOff x="0" y="672"/>
              <a:chExt cx="1806" cy="1989"/>
            </a:xfrm>
          </p:grpSpPr>
          <p:sp>
            <p:nvSpPr>
              <p:cNvPr id="12294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2295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2296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2297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2298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2299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2300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2301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2302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2303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</p:grpSp>
      </p:grpSp>
      <p:sp>
        <p:nvSpPr>
          <p:cNvPr id="12304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2305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GB"/>
              <a:t>www.eera-set.eu</a:t>
            </a:r>
          </a:p>
        </p:txBody>
      </p:sp>
      <p:sp>
        <p:nvSpPr>
          <p:cNvPr id="12306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fld id="{57D0B4C7-271D-4C16-895E-AE5E71511902}" type="slidenum">
              <a:rPr lang="en-GB">
                <a:solidFill>
                  <a:srgbClr val="000000"/>
                </a:solidFill>
              </a:rPr>
              <a:pPr/>
              <a:t>‹N›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230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2205038"/>
            <a:ext cx="6019800" cy="1439862"/>
          </a:xfrm>
        </p:spPr>
        <p:txBody>
          <a:bodyPr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GB"/>
              <a:t>Title</a:t>
            </a:r>
          </a:p>
        </p:txBody>
      </p:sp>
      <p:sp>
        <p:nvSpPr>
          <p:cNvPr id="1230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87675" y="3789363"/>
            <a:ext cx="6019800" cy="1752600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en-GB"/>
              <a:t>Subtitle</a:t>
            </a:r>
          </a:p>
        </p:txBody>
      </p:sp>
      <p:pic>
        <p:nvPicPr>
          <p:cNvPr id="12310" name="Picture 22" descr="bann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669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89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14/05/2021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www.eera-set.eu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000000"/>
                </a:solidFill>
              </a:rPr>
              <a:t>Page </a:t>
            </a:r>
            <a:fld id="{B31B32FB-46D0-4813-B791-734B21C4863E}" type="slidenum">
              <a:rPr lang="en-GB" smtClean="0">
                <a:solidFill>
                  <a:srgbClr val="000000"/>
                </a:solidFill>
              </a:rPr>
              <a:pPr/>
              <a:t>‹N›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4960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096000"/>
            <a:ext cx="2895600" cy="457200"/>
          </a:xfrm>
        </p:spPr>
        <p:txBody>
          <a:bodyPr/>
          <a:lstStyle/>
          <a:p>
            <a:r>
              <a:rPr lang="en-GB"/>
              <a:t>www.eera-set.eu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>
                <a:solidFill>
                  <a:srgbClr val="000000"/>
                </a:solidFill>
              </a:rPr>
              <a:t>Page </a:t>
            </a:r>
            <a:fld id="{B31B32FB-46D0-4813-B791-734B21C4863E}" type="slidenum">
              <a:rPr lang="en-GB" smtClean="0">
                <a:solidFill>
                  <a:srgbClr val="000000"/>
                </a:solidFill>
              </a:rPr>
              <a:pPr/>
              <a:t>‹N›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0" name="Rettangolo 9"/>
          <p:cNvSpPr/>
          <p:nvPr userDrawn="1"/>
        </p:nvSpPr>
        <p:spPr>
          <a:xfrm>
            <a:off x="3657600" y="6172200"/>
            <a:ext cx="17526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1516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www.eera-set.eu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000000"/>
                </a:solidFill>
              </a:rPr>
              <a:t>Page </a:t>
            </a:r>
            <a:fld id="{ABCD0EF0-CF0A-485B-8E7E-BBE1D79D005C}" type="slidenum">
              <a:rPr lang="en-GB">
                <a:solidFill>
                  <a:srgbClr val="000000"/>
                </a:solidFill>
              </a:rPr>
              <a:pPr/>
              <a:t>‹N›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ttangolo 6"/>
          <p:cNvSpPr/>
          <p:nvPr userDrawn="1"/>
        </p:nvSpPr>
        <p:spPr>
          <a:xfrm>
            <a:off x="3657600" y="6172200"/>
            <a:ext cx="17526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4970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12875"/>
            <a:ext cx="4038600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38600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www.eera-set.eu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000000"/>
                </a:solidFill>
              </a:rPr>
              <a:t>Page </a:t>
            </a:r>
            <a:fld id="{9366D329-3E4B-42E7-A2A9-E631221D16B9}" type="slidenum">
              <a:rPr lang="en-GB">
                <a:solidFill>
                  <a:srgbClr val="000000"/>
                </a:solidFill>
              </a:rPr>
              <a:pPr/>
              <a:t>‹N›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ttangolo 7"/>
          <p:cNvSpPr/>
          <p:nvPr userDrawn="1"/>
        </p:nvSpPr>
        <p:spPr>
          <a:xfrm>
            <a:off x="3657600" y="6172200"/>
            <a:ext cx="17526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1330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www.eera-set.eu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000000"/>
                </a:solidFill>
              </a:rPr>
              <a:t>Page </a:t>
            </a:r>
            <a:fld id="{D1B716C1-F1AA-4747-B35C-4901E7DB4ED3}" type="slidenum">
              <a:rPr lang="en-GB">
                <a:solidFill>
                  <a:srgbClr val="000000"/>
                </a:solidFill>
              </a:rPr>
              <a:pPr/>
              <a:t>‹N›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egnaposto data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0" name="Rettangolo 9"/>
          <p:cNvSpPr/>
          <p:nvPr userDrawn="1"/>
        </p:nvSpPr>
        <p:spPr>
          <a:xfrm>
            <a:off x="3657600" y="6172200"/>
            <a:ext cx="17526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7311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000000"/>
                </a:solidFill>
              </a:rPr>
              <a:t>Page </a:t>
            </a:r>
            <a:fld id="{69DEF1B3-2767-494B-97C1-A6090FC0FAEE}" type="slidenum">
              <a:rPr lang="en-GB">
                <a:solidFill>
                  <a:srgbClr val="000000"/>
                </a:solidFill>
              </a:rPr>
              <a:pPr/>
              <a:t>‹N›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ttangolo 5"/>
          <p:cNvSpPr/>
          <p:nvPr userDrawn="1"/>
        </p:nvSpPr>
        <p:spPr>
          <a:xfrm>
            <a:off x="3657600" y="6172200"/>
            <a:ext cx="17526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8331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www.eera-set.eu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000000"/>
                </a:solidFill>
              </a:rPr>
              <a:t>Page </a:t>
            </a:r>
            <a:fld id="{9FE79B1A-1F87-4524-A2FC-B98CA9C240C6}" type="slidenum">
              <a:rPr lang="en-GB">
                <a:solidFill>
                  <a:srgbClr val="000000"/>
                </a:solidFill>
              </a:rPr>
              <a:pPr/>
              <a:t>‹N›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ttangolo 4"/>
          <p:cNvSpPr/>
          <p:nvPr userDrawn="1"/>
        </p:nvSpPr>
        <p:spPr>
          <a:xfrm>
            <a:off x="3657600" y="6172200"/>
            <a:ext cx="17526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504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2497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www.eera-set.eu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000000"/>
                </a:solidFill>
              </a:rPr>
              <a:t>Page </a:t>
            </a:r>
            <a:fld id="{4AE4EE38-7910-49FD-95C5-4BAD3D4A464B}" type="slidenum">
              <a:rPr lang="en-GB">
                <a:solidFill>
                  <a:srgbClr val="000000"/>
                </a:solidFill>
              </a:rPr>
              <a:pPr/>
              <a:t>‹N›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ttangolo 7"/>
          <p:cNvSpPr/>
          <p:nvPr userDrawn="1"/>
        </p:nvSpPr>
        <p:spPr>
          <a:xfrm>
            <a:off x="3657600" y="6172200"/>
            <a:ext cx="17526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1986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www.eera-set.eu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000000"/>
                </a:solidFill>
              </a:rPr>
              <a:t>Page </a:t>
            </a:r>
            <a:fld id="{6EA348AE-61FE-4350-9C91-9052E50DBE25}" type="slidenum">
              <a:rPr lang="en-GB">
                <a:solidFill>
                  <a:srgbClr val="000000"/>
                </a:solidFill>
              </a:rPr>
              <a:pPr/>
              <a:t>‹N›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ttangolo 7"/>
          <p:cNvSpPr/>
          <p:nvPr userDrawn="1"/>
        </p:nvSpPr>
        <p:spPr>
          <a:xfrm>
            <a:off x="3657600" y="6172200"/>
            <a:ext cx="17526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597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14/05/2021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www.eera-set.eu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000000"/>
                </a:solidFill>
              </a:rPr>
              <a:t>Page </a:t>
            </a:r>
            <a:fld id="{BFA81757-F024-4071-9BED-25771AA25935}" type="slidenum">
              <a:rPr lang="en-GB">
                <a:solidFill>
                  <a:srgbClr val="000000"/>
                </a:solidFill>
              </a:rPr>
              <a:pPr/>
              <a:t>‹N›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ttangolo 6"/>
          <p:cNvSpPr/>
          <p:nvPr userDrawn="1"/>
        </p:nvSpPr>
        <p:spPr>
          <a:xfrm>
            <a:off x="3657600" y="6172200"/>
            <a:ext cx="17526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3207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75438" y="476250"/>
            <a:ext cx="2071687" cy="59055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476250"/>
            <a:ext cx="6065838" cy="59055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www.eera-set.eu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000000"/>
                </a:solidFill>
              </a:rPr>
              <a:t>Page </a:t>
            </a:r>
            <a:fld id="{CAB636DD-02B5-449C-8109-C3F881B95355}" type="slidenum">
              <a:rPr lang="en-GB">
                <a:solidFill>
                  <a:srgbClr val="000000"/>
                </a:solidFill>
              </a:rPr>
              <a:pPr/>
              <a:t>‹N›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ttangolo 6"/>
          <p:cNvSpPr/>
          <p:nvPr userDrawn="1"/>
        </p:nvSpPr>
        <p:spPr>
          <a:xfrm>
            <a:off x="3657600" y="6172200"/>
            <a:ext cx="17526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641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14/05/2021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14/05/2021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14/05/2021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14/05/2021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DC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14/05/2021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  <p:sldLayoutId id="2147483779" r:id="rId18"/>
    <p:sldLayoutId id="2147483780" r:id="rId19"/>
    <p:sldLayoutId id="2147483781" r:id="rId20"/>
    <p:sldLayoutId id="2147483782" r:id="rId21"/>
    <p:sldLayoutId id="2147483783" r:id="rId22"/>
    <p:sldLayoutId id="2147483784" r:id="rId23"/>
    <p:sldLayoutId id="2147483785" r:id="rId24"/>
    <p:sldLayoutId id="2147483786" r:id="rId25"/>
    <p:sldLayoutId id="2147483787" r:id="rId26"/>
    <p:sldLayoutId id="2147483788" r:id="rId27"/>
    <p:sldLayoutId id="2147483789" r:id="rId28"/>
    <p:sldLayoutId id="2147483790" r:id="rId29"/>
    <p:sldLayoutId id="2147483791" r:id="rId30"/>
    <p:sldLayoutId id="2147483792" r:id="rId31"/>
    <p:sldLayoutId id="2147483793" r:id="rId32"/>
    <p:sldLayoutId id="2147483794" r:id="rId33"/>
    <p:sldLayoutId id="2147483795" r:id="rId34"/>
    <p:sldLayoutId id="2147483796" r:id="rId35"/>
    <p:sldLayoutId id="2147483797" r:id="rId36"/>
    <p:sldLayoutId id="2147483798" r:id="rId37"/>
    <p:sldLayoutId id="2147483799" r:id="rId3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BDC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4" name="Line 20"/>
          <p:cNvSpPr>
            <a:spLocks noChangeShapeType="1"/>
          </p:cNvSpPr>
          <p:nvPr/>
        </p:nvSpPr>
        <p:spPr bwMode="auto">
          <a:xfrm flipH="1">
            <a:off x="107950" y="6534150"/>
            <a:ext cx="8856663" cy="0"/>
          </a:xfrm>
          <a:prstGeom prst="line">
            <a:avLst/>
          </a:prstGeom>
          <a:noFill/>
          <a:ln w="12700">
            <a:solidFill>
              <a:srgbClr val="00007D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3779838" y="6237288"/>
            <a:ext cx="1584325" cy="360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16263" y="62118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00007D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cs typeface="Arial" charset="0"/>
              </a:rPr>
              <a:t>www.eera-set.eu</a:t>
            </a:r>
          </a:p>
        </p:txBody>
      </p:sp>
      <p:sp>
        <p:nvSpPr>
          <p:cNvPr id="11282" name="Line 18"/>
          <p:cNvSpPr>
            <a:spLocks noChangeShapeType="1"/>
          </p:cNvSpPr>
          <p:nvPr/>
        </p:nvSpPr>
        <p:spPr bwMode="auto">
          <a:xfrm flipH="1" flipV="1">
            <a:off x="2339975" y="1052513"/>
            <a:ext cx="6624638" cy="0"/>
          </a:xfrm>
          <a:prstGeom prst="line">
            <a:avLst/>
          </a:prstGeom>
          <a:noFill/>
          <a:ln w="12700">
            <a:solidFill>
              <a:srgbClr val="00007D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charset="0"/>
              </a:rPr>
              <a:t>Page </a:t>
            </a:r>
            <a:fld id="{B31B32FB-46D0-4813-B791-734B21C4863E}" type="slidenum">
              <a:rPr lang="en-GB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GB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107950" y="44450"/>
            <a:ext cx="9036050" cy="14446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27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2268538" y="476250"/>
            <a:ext cx="64785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127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2875"/>
            <a:ext cx="82296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28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838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Ø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8.xml"/><Relationship Id="rId4" Type="http://schemas.openxmlformats.org/officeDocument/2006/relationships/hyperlink" Target="https://recon.smartenergycommunity.enea.it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econ.smartenergycommunity.enea.it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s://recon.smartenergycommunity.enea.it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ea.it/it/seguici/events/comunitaenergetiche_19mag2021/sviluppo-e-futuro-delle-comunita-energetiche-in-italia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recon.smartenergycommunity.enea.it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econ.smartenergycommunity.enea.it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57"/>
          <p:cNvSpPr txBox="1">
            <a:spLocks noChangeArrowheads="1"/>
          </p:cNvSpPr>
          <p:nvPr/>
        </p:nvSpPr>
        <p:spPr bwMode="auto">
          <a:xfrm>
            <a:off x="827584" y="2060848"/>
            <a:ext cx="7560840" cy="1846659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dirty="0"/>
              <a:t>  </a:t>
            </a:r>
            <a:r>
              <a:rPr lang="it-IT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it-IT" sz="4400" dirty="0" smtClean="0">
                <a:solidFill>
                  <a:srgbClr val="6845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cs typeface="+mn-cs"/>
              </a:rPr>
              <a:t>Comunità Energetiche:</a:t>
            </a:r>
            <a:endParaRPr lang="it-IT" sz="3600" dirty="0">
              <a:solidFill>
                <a:srgbClr val="6845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cs typeface="+mn-cs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it-IT" sz="2800" dirty="0" smtClean="0">
                <a:solidFill>
                  <a:srgbClr val="0070C0"/>
                </a:solidFill>
              </a:rPr>
              <a:t>Le </a:t>
            </a:r>
            <a:r>
              <a:rPr lang="it-IT" sz="2800" dirty="0">
                <a:solidFill>
                  <a:srgbClr val="0070C0"/>
                </a:solidFill>
              </a:rPr>
              <a:t>piattaforme digitali </a:t>
            </a:r>
            <a:r>
              <a:rPr lang="it-IT" sz="2800" dirty="0" smtClean="0">
                <a:solidFill>
                  <a:srgbClr val="0070C0"/>
                </a:solidFill>
              </a:rPr>
              <a:t>abilitanti per </a:t>
            </a:r>
            <a:r>
              <a:rPr lang="it-IT" sz="2800" dirty="0">
                <a:solidFill>
                  <a:srgbClr val="0070C0"/>
                </a:solidFill>
              </a:rPr>
              <a:t>lo sviluppo delle economie locali </a:t>
            </a:r>
            <a:endParaRPr lang="en-US" sz="2800" i="1" dirty="0">
              <a:solidFill>
                <a:srgbClr val="0070C0"/>
              </a:solidFill>
              <a:latin typeface="Arial" pitchFamily="34" charset="0"/>
            </a:endParaRPr>
          </a:p>
        </p:txBody>
      </p:sp>
      <p:sp>
        <p:nvSpPr>
          <p:cNvPr id="6" name="Segnaposto testo 2"/>
          <p:cNvSpPr txBox="1">
            <a:spLocks/>
          </p:cNvSpPr>
          <p:nvPr/>
        </p:nvSpPr>
        <p:spPr>
          <a:xfrm>
            <a:off x="1066208" y="4653136"/>
            <a:ext cx="7083592" cy="553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rgbClr val="002060"/>
                </a:solidFill>
              </a:rPr>
              <a:t>Mauro </a:t>
            </a:r>
            <a:r>
              <a:rPr lang="en-US" sz="2400" dirty="0" smtClean="0">
                <a:solidFill>
                  <a:srgbClr val="002060"/>
                </a:solidFill>
              </a:rPr>
              <a:t>Annunziato</a:t>
            </a:r>
          </a:p>
          <a:p>
            <a:pPr algn="ctr"/>
            <a:r>
              <a:rPr lang="it-IT" sz="2000" i="1" dirty="0" smtClean="0">
                <a:solidFill>
                  <a:srgbClr val="002060"/>
                </a:solidFill>
              </a:rPr>
              <a:t>Direttore </a:t>
            </a:r>
            <a:r>
              <a:rPr lang="it-IT" sz="2000" i="1" dirty="0">
                <a:solidFill>
                  <a:srgbClr val="002060"/>
                </a:solidFill>
              </a:rPr>
              <a:t>Divisione Smart </a:t>
            </a:r>
            <a:r>
              <a:rPr lang="it-IT" sz="2000" i="1" dirty="0" smtClean="0">
                <a:solidFill>
                  <a:srgbClr val="002060"/>
                </a:solidFill>
              </a:rPr>
              <a:t>Energy</a:t>
            </a:r>
          </a:p>
          <a:p>
            <a:pPr algn="ctr"/>
            <a:endParaRPr lang="it-IT" sz="1800" i="1" dirty="0" smtClean="0">
              <a:solidFill>
                <a:srgbClr val="002060"/>
              </a:solidFill>
            </a:endParaRPr>
          </a:p>
          <a:p>
            <a:pPr algn="ctr"/>
            <a:r>
              <a:rPr lang="it-IT" sz="1800" i="1" dirty="0" smtClean="0">
                <a:solidFill>
                  <a:srgbClr val="002060"/>
                </a:solidFill>
              </a:rPr>
              <a:t>* </a:t>
            </a:r>
            <a:r>
              <a:rPr lang="it-IT" sz="1600" i="1" dirty="0" smtClean="0">
                <a:solidFill>
                  <a:srgbClr val="002060"/>
                </a:solidFill>
              </a:rPr>
              <a:t>co-fondatore del </a:t>
            </a:r>
            <a:r>
              <a:rPr lang="it-IT" sz="1600" i="1" dirty="0" err="1" smtClean="0">
                <a:solidFill>
                  <a:srgbClr val="002060"/>
                </a:solidFill>
              </a:rPr>
              <a:t>European</a:t>
            </a:r>
            <a:r>
              <a:rPr lang="it-IT" sz="1600" i="1" dirty="0" smtClean="0">
                <a:solidFill>
                  <a:srgbClr val="002060"/>
                </a:solidFill>
              </a:rPr>
              <a:t> Smart City &amp; </a:t>
            </a:r>
            <a:r>
              <a:rPr lang="it-IT" sz="1600" i="1" dirty="0" err="1" smtClean="0">
                <a:solidFill>
                  <a:srgbClr val="002060"/>
                </a:solidFill>
              </a:rPr>
              <a:t>Communities</a:t>
            </a:r>
            <a:r>
              <a:rPr lang="it-IT" sz="1600" i="1" dirty="0" smtClean="0">
                <a:solidFill>
                  <a:srgbClr val="002060"/>
                </a:solidFill>
              </a:rPr>
              <a:t> Joint </a:t>
            </a:r>
            <a:r>
              <a:rPr lang="it-IT" sz="1600" i="1" dirty="0" err="1" smtClean="0">
                <a:solidFill>
                  <a:srgbClr val="002060"/>
                </a:solidFill>
              </a:rPr>
              <a:t>Programme</a:t>
            </a:r>
            <a:r>
              <a:rPr lang="it-IT" sz="1600" i="1" dirty="0" smtClean="0">
                <a:solidFill>
                  <a:srgbClr val="002060"/>
                </a:solidFill>
              </a:rPr>
              <a:t> – EERA -  </a:t>
            </a:r>
            <a:endParaRPr lang="en-US" sz="1600" dirty="0">
              <a:solidFill>
                <a:srgbClr val="002060"/>
              </a:solidFill>
              <a:latin typeface="Poppins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2069841" cy="6349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666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156553"/>
            <a:ext cx="7752894" cy="218857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3347857"/>
            <a:ext cx="7752896" cy="2885553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0" name="Segnaposto testo 9"/>
          <p:cNvSpPr>
            <a:spLocks noGrp="1"/>
          </p:cNvSpPr>
          <p:nvPr>
            <p:ph type="body" sz="half" idx="2"/>
          </p:nvPr>
        </p:nvSpPr>
        <p:spPr>
          <a:xfrm rot="16200000">
            <a:off x="-1698100" y="3432388"/>
            <a:ext cx="5025972" cy="554700"/>
          </a:xfrm>
        </p:spPr>
        <p:txBody>
          <a:bodyPr>
            <a:normAutofit/>
          </a:bodyPr>
          <a:lstStyle/>
          <a:p>
            <a:pPr algn="ctr"/>
            <a:r>
              <a:rPr lang="it-IT" sz="2800" dirty="0"/>
              <a:t>Principali output</a:t>
            </a:r>
            <a:endParaRPr lang="en-GB" sz="2800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519301" y="0"/>
            <a:ext cx="8229600" cy="9310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rtlCol="0" anchor="ctr" anchorCtr="0"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n-ea"/>
                <a:cs typeface="+mn-cs"/>
              </a:rPr>
              <a:t>Recon</a:t>
            </a:r>
            <a:r>
              <a:rPr lang="en-US" sz="2800" dirty="0" smtClean="0">
                <a:solidFill>
                  <a:srgbClr val="6845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en-US" sz="2800" dirty="0" smtClean="0">
                <a:solidFill>
                  <a:srgbClr val="6845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n-ea"/>
                <a:cs typeface="+mn-cs"/>
              </a:rPr>
            </a:br>
            <a:r>
              <a:rPr lang="en-US" sz="2800" dirty="0" err="1" smtClean="0">
                <a:solidFill>
                  <a:srgbClr val="6845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n-ea"/>
                <a:cs typeface="+mn-cs"/>
              </a:rPr>
              <a:t>simulatore</a:t>
            </a:r>
            <a:r>
              <a:rPr lang="en-US" sz="2800" dirty="0" smtClean="0">
                <a:solidFill>
                  <a:srgbClr val="6845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n-ea"/>
                <a:cs typeface="+mn-cs"/>
              </a:rPr>
              <a:t> di </a:t>
            </a:r>
            <a:r>
              <a:rPr lang="en-US" sz="2800" dirty="0" err="1" smtClean="0">
                <a:solidFill>
                  <a:srgbClr val="6845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n-ea"/>
                <a:cs typeface="+mn-cs"/>
              </a:rPr>
              <a:t>comunità</a:t>
            </a:r>
            <a:r>
              <a:rPr lang="en-US" sz="2800" dirty="0" smtClean="0">
                <a:solidFill>
                  <a:srgbClr val="6845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en-US" sz="2800" dirty="0" err="1" smtClean="0">
                <a:solidFill>
                  <a:srgbClr val="6845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n-ea"/>
                <a:cs typeface="+mn-cs"/>
              </a:rPr>
              <a:t>energetiche</a:t>
            </a:r>
            <a:endParaRPr lang="en-US" sz="2800" dirty="0">
              <a:solidFill>
                <a:srgbClr val="6845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339752" y="6309320"/>
            <a:ext cx="4523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https://recon.smartenergycommunity.enea.it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104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b="12845"/>
          <a:stretch/>
        </p:blipFill>
        <p:spPr>
          <a:xfrm>
            <a:off x="9805" y="1975668"/>
            <a:ext cx="9156193" cy="345959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Segnaposto testo 4"/>
          <p:cNvSpPr>
            <a:spLocks noGrp="1"/>
          </p:cNvSpPr>
          <p:nvPr>
            <p:ph type="body" sz="half" idx="2"/>
          </p:nvPr>
        </p:nvSpPr>
        <p:spPr>
          <a:xfrm>
            <a:off x="9804" y="1372022"/>
            <a:ext cx="9144000" cy="603647"/>
          </a:xfrm>
        </p:spPr>
        <p:txBody>
          <a:bodyPr>
            <a:normAutofit/>
          </a:bodyPr>
          <a:lstStyle/>
          <a:p>
            <a:pPr marL="539750"/>
            <a:r>
              <a:rPr lang="it-IT" sz="2800" dirty="0"/>
              <a:t>Principali output</a:t>
            </a:r>
            <a:endParaRPr lang="en-GB" sz="2800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457200" y="32894"/>
            <a:ext cx="8229600" cy="9310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rtlCol="0" anchor="ctr" anchorCtr="0"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n-ea"/>
                <a:cs typeface="+mn-cs"/>
              </a:rPr>
              <a:t>Recon</a:t>
            </a:r>
            <a:r>
              <a:rPr lang="en-US" sz="2800" dirty="0" smtClean="0">
                <a:solidFill>
                  <a:srgbClr val="6845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en-US" sz="2800" dirty="0" smtClean="0">
                <a:solidFill>
                  <a:srgbClr val="6845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n-ea"/>
                <a:cs typeface="+mn-cs"/>
              </a:rPr>
            </a:br>
            <a:r>
              <a:rPr lang="en-US" sz="2800" dirty="0" err="1" smtClean="0">
                <a:solidFill>
                  <a:srgbClr val="6845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n-ea"/>
                <a:cs typeface="+mn-cs"/>
              </a:rPr>
              <a:t>simulatore</a:t>
            </a:r>
            <a:r>
              <a:rPr lang="en-US" sz="2800" dirty="0" smtClean="0">
                <a:solidFill>
                  <a:srgbClr val="6845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n-ea"/>
                <a:cs typeface="+mn-cs"/>
              </a:rPr>
              <a:t> di </a:t>
            </a:r>
            <a:r>
              <a:rPr lang="en-US" sz="2800" dirty="0" err="1" smtClean="0">
                <a:solidFill>
                  <a:srgbClr val="6845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n-ea"/>
                <a:cs typeface="+mn-cs"/>
              </a:rPr>
              <a:t>comunità</a:t>
            </a:r>
            <a:r>
              <a:rPr lang="en-US" sz="2800" dirty="0" smtClean="0">
                <a:solidFill>
                  <a:srgbClr val="6845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en-US" sz="2800" dirty="0" err="1" smtClean="0">
                <a:solidFill>
                  <a:srgbClr val="6845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n-ea"/>
                <a:cs typeface="+mn-cs"/>
              </a:rPr>
              <a:t>energetiche</a:t>
            </a:r>
            <a:endParaRPr lang="en-US" sz="2800" dirty="0">
              <a:solidFill>
                <a:srgbClr val="6845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319967" y="6238812"/>
            <a:ext cx="4523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https://recon.smartenergycommunity.enea.it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3885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21669" r="22782"/>
          <a:stretch/>
        </p:blipFill>
        <p:spPr>
          <a:xfrm>
            <a:off x="0" y="1740994"/>
            <a:ext cx="2215134" cy="51435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282" y="5543511"/>
            <a:ext cx="1371719" cy="45724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202686" y="1862735"/>
            <a:ext cx="5156281" cy="276999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 algn="ctr"/>
            <a:r>
              <a:rPr lang="it-IT" b="1" dirty="0">
                <a:latin typeface="+mj-lt"/>
                <a:hlinkClick r:id="rId4"/>
              </a:rPr>
              <a:t>https://recon.smartenergycommunity.enea.it/</a:t>
            </a:r>
            <a:endParaRPr lang="en-GB" b="1" dirty="0">
              <a:latin typeface="+mj-lt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134" y="2334251"/>
            <a:ext cx="3292125" cy="235021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780" y="2057253"/>
            <a:ext cx="3740220" cy="3401863"/>
          </a:xfrm>
          <a:prstGeom prst="rect">
            <a:avLst/>
          </a:prstGeom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487953" y="111806"/>
            <a:ext cx="8229600" cy="11772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rtlCol="0" anchor="ctr" anchorCtr="0"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n-ea"/>
                <a:cs typeface="+mn-cs"/>
              </a:rPr>
              <a:t>Recon</a:t>
            </a:r>
            <a:r>
              <a:rPr lang="en-US" sz="3600" dirty="0" smtClean="0">
                <a:solidFill>
                  <a:srgbClr val="6845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en-US" sz="3600" dirty="0" smtClean="0">
                <a:solidFill>
                  <a:srgbClr val="6845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n-ea"/>
                <a:cs typeface="+mn-cs"/>
              </a:rPr>
            </a:br>
            <a:r>
              <a:rPr lang="en-US" sz="3600" dirty="0" err="1" smtClean="0">
                <a:solidFill>
                  <a:srgbClr val="6845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n-ea"/>
                <a:cs typeface="+mn-cs"/>
              </a:rPr>
              <a:t>simulatore</a:t>
            </a:r>
            <a:r>
              <a:rPr lang="en-US" sz="3600" dirty="0" smtClean="0">
                <a:solidFill>
                  <a:srgbClr val="6845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n-ea"/>
                <a:cs typeface="+mn-cs"/>
              </a:rPr>
              <a:t> di </a:t>
            </a:r>
            <a:r>
              <a:rPr lang="en-US" sz="3600" dirty="0" err="1" smtClean="0">
                <a:solidFill>
                  <a:srgbClr val="6845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n-ea"/>
                <a:cs typeface="+mn-cs"/>
              </a:rPr>
              <a:t>comunità</a:t>
            </a:r>
            <a:r>
              <a:rPr lang="en-US" sz="3600" dirty="0" smtClean="0">
                <a:solidFill>
                  <a:srgbClr val="6845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en-US" sz="3600" dirty="0" err="1" smtClean="0">
                <a:solidFill>
                  <a:srgbClr val="6845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n-ea"/>
                <a:cs typeface="+mn-cs"/>
              </a:rPr>
              <a:t>energetiche</a:t>
            </a:r>
            <a:endParaRPr lang="en-US" sz="3600" dirty="0">
              <a:solidFill>
                <a:srgbClr val="6845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315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059360" y="2276872"/>
            <a:ext cx="5975863" cy="3997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Piattaforma</a:t>
            </a:r>
            <a:r>
              <a:rPr lang="en-US" dirty="0" smtClean="0"/>
              <a:t> Local Energy Communities</a:t>
            </a:r>
            <a:endParaRPr lang="en-US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827584" y="-26804"/>
            <a:ext cx="8064896" cy="16081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rtlCol="0" anchor="ctr" anchorCtr="0"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defPPr>
              <a:defRPr lang="it-IT"/>
            </a:defPPr>
            <a:lvl1pPr algn="ctr">
              <a:spcBef>
                <a:spcPct val="0"/>
              </a:spcBef>
              <a:defRPr sz="3600">
                <a:solidFill>
                  <a:srgbClr val="6845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 smtClean="0"/>
              <a:t>Il </a:t>
            </a:r>
            <a:r>
              <a:rPr lang="en-US" dirty="0" smtClean="0">
                <a:solidFill>
                  <a:srgbClr val="FF0000"/>
                </a:solidFill>
              </a:rPr>
              <a:t>framework</a:t>
            </a:r>
            <a:r>
              <a:rPr lang="en-US" dirty="0" smtClean="0"/>
              <a:t> di </a:t>
            </a:r>
            <a:r>
              <a:rPr lang="en-US" dirty="0" err="1" smtClean="0"/>
              <a:t>riferimento</a:t>
            </a:r>
            <a:r>
              <a:rPr lang="en-US" dirty="0" smtClean="0"/>
              <a:t>:  </a:t>
            </a:r>
          </a:p>
          <a:p>
            <a:r>
              <a:rPr lang="en-US" sz="3200" i="1" dirty="0" smtClean="0">
                <a:solidFill>
                  <a:srgbClr val="0070C0"/>
                </a:solidFill>
              </a:rPr>
              <a:t>le </a:t>
            </a:r>
            <a:r>
              <a:rPr lang="en-US" sz="3200" i="1" dirty="0" err="1" smtClean="0">
                <a:solidFill>
                  <a:srgbClr val="0070C0"/>
                </a:solidFill>
              </a:rPr>
              <a:t>tecnologie</a:t>
            </a:r>
            <a:r>
              <a:rPr lang="en-US" sz="3200" i="1" dirty="0" smtClean="0">
                <a:solidFill>
                  <a:srgbClr val="0070C0"/>
                </a:solidFill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</a:rPr>
              <a:t>digitali</a:t>
            </a:r>
            <a:r>
              <a:rPr lang="en-US" sz="3200" i="1" dirty="0" smtClean="0">
                <a:solidFill>
                  <a:srgbClr val="0070C0"/>
                </a:solidFill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</a:rPr>
              <a:t>abilitanti</a:t>
            </a:r>
            <a:r>
              <a:rPr lang="en-US" sz="3200" i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US" sz="3200" i="1" dirty="0" err="1" smtClean="0">
                <a:solidFill>
                  <a:srgbClr val="0070C0"/>
                </a:solidFill>
              </a:rPr>
              <a:t>sviluppate</a:t>
            </a:r>
            <a:r>
              <a:rPr lang="en-US" sz="3200" i="1" dirty="0" smtClean="0">
                <a:solidFill>
                  <a:srgbClr val="0070C0"/>
                </a:solidFill>
              </a:rPr>
              <a:t> da ENEA</a:t>
            </a:r>
            <a:endParaRPr lang="en-US" sz="3200" i="1" dirty="0">
              <a:solidFill>
                <a:srgbClr val="0070C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069240" y="2789527"/>
            <a:ext cx="702559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Recon</a:t>
            </a:r>
            <a:endParaRPr lang="en-US" sz="16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839423" y="2789527"/>
            <a:ext cx="878767" cy="338554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Dhomus</a:t>
            </a:r>
            <a:endParaRPr lang="en-US" sz="1600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1188312" y="3761164"/>
            <a:ext cx="1287384" cy="60016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/>
              <a:t>Simulatore</a:t>
            </a:r>
            <a:r>
              <a:rPr lang="en-US" sz="1100" dirty="0" smtClean="0"/>
              <a:t> </a:t>
            </a:r>
            <a:r>
              <a:rPr lang="en-US" sz="1100" dirty="0" err="1" smtClean="0"/>
              <a:t>tecnico-economico</a:t>
            </a:r>
            <a:r>
              <a:rPr lang="en-US" sz="1100" dirty="0" smtClean="0"/>
              <a:t> di </a:t>
            </a:r>
            <a:r>
              <a:rPr lang="en-US" sz="1100" dirty="0" err="1" smtClean="0"/>
              <a:t>una</a:t>
            </a:r>
            <a:r>
              <a:rPr lang="en-US" sz="1100" dirty="0" smtClean="0"/>
              <a:t> CER</a:t>
            </a:r>
            <a:endParaRPr lang="en-US" sz="1100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2559455" y="3761164"/>
            <a:ext cx="1495060" cy="76944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100"/>
            </a:lvl1pPr>
          </a:lstStyle>
          <a:p>
            <a:r>
              <a:rPr lang="en-US" dirty="0" err="1" smtClean="0"/>
              <a:t>Piattaforma</a:t>
            </a:r>
            <a:r>
              <a:rPr lang="en-US" dirty="0" smtClean="0"/>
              <a:t> </a:t>
            </a:r>
            <a:r>
              <a:rPr lang="en-US" dirty="0" err="1" smtClean="0"/>
              <a:t>IoT</a:t>
            </a:r>
            <a:r>
              <a:rPr lang="en-US" dirty="0" smtClean="0"/>
              <a:t> per dare </a:t>
            </a:r>
            <a:r>
              <a:rPr lang="en-US" dirty="0" err="1" smtClean="0"/>
              <a:t>supporto</a:t>
            </a:r>
            <a:r>
              <a:rPr lang="en-US" dirty="0" smtClean="0"/>
              <a:t> al </a:t>
            </a:r>
            <a:r>
              <a:rPr lang="en-US" dirty="0" err="1" smtClean="0"/>
              <a:t>singolo</a:t>
            </a:r>
            <a:r>
              <a:rPr lang="en-US" dirty="0" smtClean="0"/>
              <a:t> </a:t>
            </a:r>
            <a:r>
              <a:rPr lang="en-US" dirty="0" err="1" smtClean="0"/>
              <a:t>cittadino</a:t>
            </a:r>
            <a:r>
              <a:rPr lang="en-US" dirty="0" smtClean="0"/>
              <a:t> per la gestione </a:t>
            </a:r>
            <a:r>
              <a:rPr lang="en-US" dirty="0" err="1" smtClean="0"/>
              <a:t>energetica</a:t>
            </a:r>
            <a:endParaRPr lang="en-US" dirty="0"/>
          </a:p>
        </p:txBody>
      </p:sp>
      <p:cxnSp>
        <p:nvCxnSpPr>
          <p:cNvPr id="8" name="Connettore 2 7"/>
          <p:cNvCxnSpPr>
            <a:stCxn id="2" idx="2"/>
            <a:endCxn id="27" idx="0"/>
          </p:cNvCxnSpPr>
          <p:nvPr/>
        </p:nvCxnSpPr>
        <p:spPr>
          <a:xfrm flipH="1">
            <a:off x="1832004" y="3128081"/>
            <a:ext cx="588516" cy="6330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/>
          <p:cNvCxnSpPr>
            <a:stCxn id="5" idx="2"/>
            <a:endCxn id="28" idx="0"/>
          </p:cNvCxnSpPr>
          <p:nvPr/>
        </p:nvCxnSpPr>
        <p:spPr>
          <a:xfrm>
            <a:off x="3278807" y="3128081"/>
            <a:ext cx="28178" cy="6330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sellaDiTesto 51"/>
          <p:cNvSpPr txBox="1"/>
          <p:nvPr/>
        </p:nvSpPr>
        <p:spPr>
          <a:xfrm>
            <a:off x="1296044" y="4310980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2021</a:t>
            </a:r>
            <a:endParaRPr lang="en-US" sz="1400" dirty="0"/>
          </a:p>
        </p:txBody>
      </p:sp>
      <p:sp>
        <p:nvSpPr>
          <p:cNvPr id="53" name="CasellaDiTesto 52"/>
          <p:cNvSpPr txBox="1"/>
          <p:nvPr/>
        </p:nvSpPr>
        <p:spPr>
          <a:xfrm>
            <a:off x="3013737" y="4463380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2021</a:t>
            </a:r>
            <a:endParaRPr lang="en-US" sz="1400" dirty="0"/>
          </a:p>
        </p:txBody>
      </p:sp>
      <p:pic>
        <p:nvPicPr>
          <p:cNvPr id="14" name="Immagine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202" y="4925947"/>
            <a:ext cx="2015703" cy="175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po 5"/>
          <p:cNvGrpSpPr/>
          <p:nvPr/>
        </p:nvGrpSpPr>
        <p:grpSpPr>
          <a:xfrm>
            <a:off x="5058097" y="3207790"/>
            <a:ext cx="3490542" cy="1895643"/>
            <a:chOff x="5058097" y="3207790"/>
            <a:chExt cx="3490542" cy="1895643"/>
          </a:xfrm>
        </p:grpSpPr>
        <p:pic>
          <p:nvPicPr>
            <p:cNvPr id="13" name="Immagin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8097" y="3284984"/>
              <a:ext cx="3490542" cy="1818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CasellaDiTesto 2"/>
            <p:cNvSpPr txBox="1"/>
            <p:nvPr/>
          </p:nvSpPr>
          <p:spPr>
            <a:xfrm>
              <a:off x="6126486" y="3207790"/>
              <a:ext cx="1440160" cy="36933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DHOMUS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356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tangolo 33"/>
          <p:cNvSpPr/>
          <p:nvPr/>
        </p:nvSpPr>
        <p:spPr>
          <a:xfrm>
            <a:off x="303173" y="3868375"/>
            <a:ext cx="2474844" cy="1969523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/>
          <p:nvPr/>
        </p:nvSpPr>
        <p:spPr>
          <a:xfrm>
            <a:off x="299446" y="2267181"/>
            <a:ext cx="2474844" cy="150973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6" name="Rettangolo 25"/>
          <p:cNvSpPr/>
          <p:nvPr/>
        </p:nvSpPr>
        <p:spPr>
          <a:xfrm>
            <a:off x="3071194" y="3868375"/>
            <a:ext cx="5521595" cy="19754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3" name="Rettangolo 22"/>
          <p:cNvSpPr/>
          <p:nvPr/>
        </p:nvSpPr>
        <p:spPr>
          <a:xfrm>
            <a:off x="3071194" y="1802583"/>
            <a:ext cx="5521595" cy="1974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11" name="CasellaDiTesto 10"/>
          <p:cNvSpPr txBox="1"/>
          <p:nvPr/>
        </p:nvSpPr>
        <p:spPr>
          <a:xfrm>
            <a:off x="299446" y="1179190"/>
            <a:ext cx="8293343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500" dirty="0"/>
              <a:t>Bentornata</a:t>
            </a:r>
            <a:r>
              <a:rPr lang="it-IT" sz="1350" dirty="0"/>
              <a:t> </a:t>
            </a:r>
            <a:r>
              <a:rPr lang="it-IT" b="1" dirty="0"/>
              <a:t>Sabrina  </a:t>
            </a:r>
            <a:r>
              <a:rPr lang="it-IT" sz="1350" dirty="0"/>
              <a:t>                                                                                                                                    </a:t>
            </a:r>
            <a:r>
              <a:rPr lang="it-IT" b="1" dirty="0"/>
              <a:t>29/10/2018</a:t>
            </a:r>
          </a:p>
        </p:txBody>
      </p:sp>
      <p:sp>
        <p:nvSpPr>
          <p:cNvPr id="25" name="Rettangolo 24"/>
          <p:cNvSpPr/>
          <p:nvPr/>
        </p:nvSpPr>
        <p:spPr>
          <a:xfrm>
            <a:off x="309806" y="1806297"/>
            <a:ext cx="2474844" cy="4160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350" b="1" dirty="0">
                <a:solidFill>
                  <a:schemeClr val="tx1"/>
                </a:solidFill>
              </a:rPr>
              <a:t>Confrontati con i tuoi vicini……..</a:t>
            </a:r>
          </a:p>
        </p:txBody>
      </p:sp>
      <p:pic>
        <p:nvPicPr>
          <p:cNvPr id="31" name="Immagine 30"/>
          <p:cNvPicPr>
            <a:picLocks noChangeAspect="1"/>
          </p:cNvPicPr>
          <p:nvPr/>
        </p:nvPicPr>
        <p:blipFill rotWithShape="1">
          <a:blip r:embed="rId2"/>
          <a:srcRect l="-2532" t="3931" r="5392" b="36695"/>
          <a:stretch/>
        </p:blipFill>
        <p:spPr>
          <a:xfrm>
            <a:off x="309806" y="2503166"/>
            <a:ext cx="2286861" cy="1103504"/>
          </a:xfrm>
          <a:prstGeom prst="rect">
            <a:avLst/>
          </a:prstGeom>
        </p:spPr>
      </p:pic>
      <p:pic>
        <p:nvPicPr>
          <p:cNvPr id="32" name="Immagin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190" y="4002726"/>
            <a:ext cx="1950244" cy="1393031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4"/>
          <a:srcRect l="58217" t="8078" r="3967" b="12071"/>
          <a:stretch/>
        </p:blipFill>
        <p:spPr>
          <a:xfrm>
            <a:off x="6530009" y="2037686"/>
            <a:ext cx="1766681" cy="150412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5"/>
          <a:srcRect l="1356" t="4987" r="1825" b="2439"/>
          <a:stretch/>
        </p:blipFill>
        <p:spPr>
          <a:xfrm>
            <a:off x="4194525" y="4012015"/>
            <a:ext cx="4258706" cy="1735288"/>
          </a:xfrm>
          <a:prstGeom prst="rect">
            <a:avLst/>
          </a:prstGeom>
        </p:spPr>
      </p:pic>
      <p:sp>
        <p:nvSpPr>
          <p:cNvPr id="24" name="Rettangolo 23"/>
          <p:cNvSpPr/>
          <p:nvPr/>
        </p:nvSpPr>
        <p:spPr>
          <a:xfrm>
            <a:off x="3120558" y="4002725"/>
            <a:ext cx="1888765" cy="1872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200" b="1" dirty="0">
                <a:solidFill>
                  <a:schemeClr val="tx1"/>
                </a:solidFill>
              </a:rPr>
              <a:t>Ripartizione dei consumi</a:t>
            </a:r>
          </a:p>
        </p:txBody>
      </p:sp>
      <p:graphicFrame>
        <p:nvGraphicFramePr>
          <p:cNvPr id="27" name="Grafico 26"/>
          <p:cNvGraphicFramePr>
            <a:graphicFrameLocks/>
          </p:cNvGraphicFramePr>
          <p:nvPr>
            <p:extLst/>
          </p:nvPr>
        </p:nvGraphicFramePr>
        <p:xfrm>
          <a:off x="3190461" y="2037685"/>
          <a:ext cx="3429000" cy="1687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8" name="Rettangolo 27"/>
          <p:cNvSpPr/>
          <p:nvPr/>
        </p:nvSpPr>
        <p:spPr>
          <a:xfrm>
            <a:off x="3250142" y="1873273"/>
            <a:ext cx="1888765" cy="1872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200" b="1" dirty="0">
                <a:solidFill>
                  <a:schemeClr val="tx1"/>
                </a:solidFill>
              </a:rPr>
              <a:t>Consumo dell’ultimo mese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116266"/>
            <a:ext cx="9199954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rtlCol="0" anchor="ctr" anchorCtr="0"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defPPr>
              <a:defRPr lang="it-IT"/>
            </a:defPPr>
            <a:lvl1pPr algn="ctr">
              <a:spcBef>
                <a:spcPct val="0"/>
              </a:spcBef>
              <a:defRPr sz="3600">
                <a:solidFill>
                  <a:srgbClr val="6845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it-IT" dirty="0"/>
              <a:t>La piattaforma </a:t>
            </a:r>
            <a:r>
              <a:rPr lang="it-IT" dirty="0">
                <a:solidFill>
                  <a:srgbClr val="FF0000"/>
                </a:solidFill>
              </a:rPr>
              <a:t>DHOMUS</a:t>
            </a:r>
            <a:r>
              <a:rPr lang="it-IT" dirty="0"/>
              <a:t> (ENEA)</a:t>
            </a:r>
          </a:p>
        </p:txBody>
      </p:sp>
    </p:spTree>
    <p:extLst>
      <p:ext uri="{BB962C8B-B14F-4D97-AF65-F5344CB8AC3E}">
        <p14:creationId xmlns:p14="http://schemas.microsoft.com/office/powerpoint/2010/main" val="351375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059360" y="2276872"/>
            <a:ext cx="5975863" cy="3997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Piattaforma</a:t>
            </a:r>
            <a:r>
              <a:rPr lang="en-US" dirty="0" smtClean="0"/>
              <a:t> Local Energy Communities</a:t>
            </a:r>
            <a:endParaRPr lang="en-US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827584" y="-26804"/>
            <a:ext cx="8064896" cy="16081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rtlCol="0" anchor="ctr" anchorCtr="0"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defPPr>
              <a:defRPr lang="it-IT"/>
            </a:defPPr>
            <a:lvl1pPr algn="ctr">
              <a:spcBef>
                <a:spcPct val="0"/>
              </a:spcBef>
              <a:defRPr sz="3600">
                <a:solidFill>
                  <a:srgbClr val="6845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 smtClean="0"/>
              <a:t>Il </a:t>
            </a:r>
            <a:r>
              <a:rPr lang="en-US" dirty="0" smtClean="0">
                <a:solidFill>
                  <a:srgbClr val="FF0000"/>
                </a:solidFill>
              </a:rPr>
              <a:t>framework</a:t>
            </a:r>
            <a:r>
              <a:rPr lang="en-US" dirty="0" smtClean="0"/>
              <a:t> di </a:t>
            </a:r>
            <a:r>
              <a:rPr lang="en-US" dirty="0" err="1" smtClean="0"/>
              <a:t>riferimento</a:t>
            </a:r>
            <a:r>
              <a:rPr lang="en-US" dirty="0" smtClean="0"/>
              <a:t>:  </a:t>
            </a:r>
          </a:p>
          <a:p>
            <a:r>
              <a:rPr lang="en-US" sz="3200" i="1" dirty="0" smtClean="0">
                <a:solidFill>
                  <a:srgbClr val="0070C0"/>
                </a:solidFill>
              </a:rPr>
              <a:t>le </a:t>
            </a:r>
            <a:r>
              <a:rPr lang="en-US" sz="3200" i="1" dirty="0" err="1" smtClean="0">
                <a:solidFill>
                  <a:srgbClr val="0070C0"/>
                </a:solidFill>
              </a:rPr>
              <a:t>tecnologie</a:t>
            </a:r>
            <a:r>
              <a:rPr lang="en-US" sz="3200" i="1" dirty="0" smtClean="0">
                <a:solidFill>
                  <a:srgbClr val="0070C0"/>
                </a:solidFill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</a:rPr>
              <a:t>digitali</a:t>
            </a:r>
            <a:r>
              <a:rPr lang="en-US" sz="3200" i="1" dirty="0" smtClean="0">
                <a:solidFill>
                  <a:srgbClr val="0070C0"/>
                </a:solidFill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</a:rPr>
              <a:t>abilitanti</a:t>
            </a:r>
            <a:r>
              <a:rPr lang="en-US" sz="3200" i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US" sz="3200" i="1" dirty="0" err="1" smtClean="0">
                <a:solidFill>
                  <a:srgbClr val="0070C0"/>
                </a:solidFill>
              </a:rPr>
              <a:t>sviluppate</a:t>
            </a:r>
            <a:r>
              <a:rPr lang="en-US" sz="3200" i="1" dirty="0" smtClean="0">
                <a:solidFill>
                  <a:srgbClr val="0070C0"/>
                </a:solidFill>
              </a:rPr>
              <a:t> da ENEA</a:t>
            </a:r>
            <a:endParaRPr lang="en-US" sz="3200" i="1" dirty="0">
              <a:solidFill>
                <a:srgbClr val="0070C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069240" y="2789527"/>
            <a:ext cx="702559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Recon</a:t>
            </a:r>
            <a:endParaRPr lang="en-US" sz="16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839423" y="2789527"/>
            <a:ext cx="878767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Dhomus</a:t>
            </a:r>
            <a:endParaRPr lang="en-US" sz="16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782808" y="2790318"/>
            <a:ext cx="1106914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Community Dashboard</a:t>
            </a:r>
            <a:endParaRPr lang="en-US" sz="1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968555" y="2796412"/>
            <a:ext cx="1056233" cy="523220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Local Token Economy</a:t>
            </a:r>
            <a:endParaRPr lang="en-US" sz="1400" dirty="0"/>
          </a:p>
        </p:txBody>
      </p:sp>
      <p:sp>
        <p:nvSpPr>
          <p:cNvPr id="9" name="Rettangolo 8"/>
          <p:cNvSpPr/>
          <p:nvPr/>
        </p:nvSpPr>
        <p:spPr>
          <a:xfrm>
            <a:off x="6084168" y="2798303"/>
            <a:ext cx="821146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Living </a:t>
            </a:r>
            <a:r>
              <a:rPr lang="en-US" sz="1400" dirty="0"/>
              <a:t>Lab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6966078" y="2804241"/>
            <a:ext cx="1069145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Micro grids</a:t>
            </a:r>
            <a:endParaRPr lang="en-US" sz="1400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1188312" y="3761164"/>
            <a:ext cx="1287384" cy="60016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/>
              <a:t>Simulatore</a:t>
            </a:r>
            <a:r>
              <a:rPr lang="en-US" sz="1100" dirty="0" smtClean="0"/>
              <a:t> </a:t>
            </a:r>
            <a:r>
              <a:rPr lang="en-US" sz="1100" dirty="0" err="1" smtClean="0"/>
              <a:t>tecnico-economico</a:t>
            </a:r>
            <a:r>
              <a:rPr lang="en-US" sz="1100" dirty="0" smtClean="0"/>
              <a:t> di </a:t>
            </a:r>
            <a:r>
              <a:rPr lang="en-US" sz="1100" dirty="0" err="1" smtClean="0"/>
              <a:t>una</a:t>
            </a:r>
            <a:r>
              <a:rPr lang="en-US" sz="1100" dirty="0" smtClean="0"/>
              <a:t> CER</a:t>
            </a:r>
            <a:endParaRPr lang="en-US" sz="1100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2559455" y="3761164"/>
            <a:ext cx="1495060" cy="76944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100"/>
            </a:lvl1pPr>
          </a:lstStyle>
          <a:p>
            <a:r>
              <a:rPr lang="en-US" dirty="0" err="1" smtClean="0"/>
              <a:t>Piattaforma</a:t>
            </a:r>
            <a:r>
              <a:rPr lang="en-US" dirty="0" smtClean="0"/>
              <a:t> </a:t>
            </a:r>
            <a:r>
              <a:rPr lang="en-US" dirty="0" err="1" smtClean="0"/>
              <a:t>IoT</a:t>
            </a:r>
            <a:r>
              <a:rPr lang="en-US" dirty="0" smtClean="0"/>
              <a:t> per dare </a:t>
            </a:r>
            <a:r>
              <a:rPr lang="en-US" dirty="0" err="1" smtClean="0"/>
              <a:t>supporto</a:t>
            </a:r>
            <a:r>
              <a:rPr lang="en-US" dirty="0" smtClean="0"/>
              <a:t> al </a:t>
            </a:r>
            <a:r>
              <a:rPr lang="en-US" dirty="0" err="1" smtClean="0"/>
              <a:t>singolo</a:t>
            </a:r>
            <a:r>
              <a:rPr lang="en-US" dirty="0" smtClean="0"/>
              <a:t> </a:t>
            </a:r>
            <a:r>
              <a:rPr lang="en-US" dirty="0" err="1" smtClean="0"/>
              <a:t>cittadino</a:t>
            </a:r>
            <a:r>
              <a:rPr lang="en-US" dirty="0" smtClean="0"/>
              <a:t> per la gestione </a:t>
            </a:r>
            <a:r>
              <a:rPr lang="en-US" dirty="0" err="1" smtClean="0"/>
              <a:t>energetica</a:t>
            </a:r>
            <a:endParaRPr lang="en-US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4138274" y="3761164"/>
            <a:ext cx="1106914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100"/>
            </a:lvl1pPr>
          </a:lstStyle>
          <a:p>
            <a:r>
              <a:rPr lang="en-US" dirty="0" err="1" smtClean="0"/>
              <a:t>Cruscotto</a:t>
            </a:r>
            <a:r>
              <a:rPr lang="en-US" dirty="0" smtClean="0"/>
              <a:t> per la gestione di </a:t>
            </a:r>
            <a:r>
              <a:rPr lang="en-US" dirty="0" err="1" smtClean="0"/>
              <a:t>una</a:t>
            </a:r>
            <a:r>
              <a:rPr lang="en-US" dirty="0" smtClean="0"/>
              <a:t>  CER (</a:t>
            </a:r>
            <a:r>
              <a:rPr lang="en-US" dirty="0" err="1" smtClean="0"/>
              <a:t>indicatori</a:t>
            </a:r>
            <a:r>
              <a:rPr lang="en-US" dirty="0" smtClean="0"/>
              <a:t>, </a:t>
            </a:r>
            <a:r>
              <a:rPr lang="en-US" dirty="0" err="1" smtClean="0"/>
              <a:t>criteri</a:t>
            </a:r>
            <a:r>
              <a:rPr lang="en-US" dirty="0" smtClean="0"/>
              <a:t> di </a:t>
            </a:r>
            <a:r>
              <a:rPr lang="en-US" dirty="0" err="1" smtClean="0"/>
              <a:t>remunerazione</a:t>
            </a:r>
            <a:r>
              <a:rPr lang="en-US" dirty="0" smtClean="0"/>
              <a:t> del </a:t>
            </a:r>
            <a:r>
              <a:rPr lang="en-US" dirty="0" err="1" smtClean="0"/>
              <a:t>virtuosismo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5328947" y="3761164"/>
            <a:ext cx="1127055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100"/>
            </a:lvl1pPr>
          </a:lstStyle>
          <a:p>
            <a:r>
              <a:rPr lang="en-US" dirty="0" err="1" smtClean="0"/>
              <a:t>Piattaforma</a:t>
            </a:r>
            <a:r>
              <a:rPr lang="en-US" dirty="0" smtClean="0"/>
              <a:t> di </a:t>
            </a:r>
            <a:r>
              <a:rPr lang="en-US" dirty="0" err="1" smtClean="0"/>
              <a:t>scambio</a:t>
            </a:r>
            <a:r>
              <a:rPr lang="en-US" dirty="0" smtClean="0"/>
              <a:t> </a:t>
            </a:r>
            <a:r>
              <a:rPr lang="en-US" dirty="0" err="1" smtClean="0"/>
              <a:t>beni</a:t>
            </a:r>
            <a:r>
              <a:rPr lang="en-US" dirty="0" smtClean="0"/>
              <a:t> e </a:t>
            </a:r>
            <a:r>
              <a:rPr lang="en-US" dirty="0" err="1" smtClean="0"/>
              <a:t>servizi</a:t>
            </a:r>
            <a:r>
              <a:rPr lang="en-US" dirty="0" smtClean="0"/>
              <a:t> </a:t>
            </a:r>
            <a:r>
              <a:rPr lang="en-US" dirty="0" err="1" smtClean="0"/>
              <a:t>basata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token, smart contracts e </a:t>
            </a:r>
            <a:r>
              <a:rPr lang="en-US" dirty="0" err="1" smtClean="0"/>
              <a:t>blockchain</a:t>
            </a:r>
            <a:endParaRPr lang="en-US" dirty="0"/>
          </a:p>
        </p:txBody>
      </p:sp>
      <p:sp>
        <p:nvSpPr>
          <p:cNvPr id="31" name="Rettangolo 30"/>
          <p:cNvSpPr/>
          <p:nvPr/>
        </p:nvSpPr>
        <p:spPr>
          <a:xfrm>
            <a:off x="6528780" y="3756982"/>
            <a:ext cx="1014050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Social per la </a:t>
            </a:r>
            <a:r>
              <a:rPr lang="en-US" sz="1100" dirty="0" err="1" smtClean="0"/>
              <a:t>condivisione</a:t>
            </a:r>
            <a:r>
              <a:rPr lang="en-US" sz="1100" dirty="0" smtClean="0"/>
              <a:t> di </a:t>
            </a:r>
            <a:r>
              <a:rPr lang="en-US" sz="1100" dirty="0" err="1" smtClean="0"/>
              <a:t>progetti</a:t>
            </a:r>
            <a:r>
              <a:rPr lang="en-US" sz="1100" dirty="0" smtClean="0"/>
              <a:t> di </a:t>
            </a:r>
            <a:r>
              <a:rPr lang="en-US" sz="1100" dirty="0" err="1" smtClean="0"/>
              <a:t>comunità</a:t>
            </a:r>
            <a:r>
              <a:rPr lang="en-US" sz="1100" dirty="0" smtClean="0"/>
              <a:t> e sentiment analysis</a:t>
            </a:r>
            <a:endParaRPr lang="en-US" sz="1100" dirty="0"/>
          </a:p>
        </p:txBody>
      </p:sp>
      <p:sp>
        <p:nvSpPr>
          <p:cNvPr id="32" name="Rettangolo 31"/>
          <p:cNvSpPr/>
          <p:nvPr/>
        </p:nvSpPr>
        <p:spPr>
          <a:xfrm>
            <a:off x="7607311" y="3759571"/>
            <a:ext cx="1069145" cy="76944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/>
              <a:t>Simulatore</a:t>
            </a:r>
            <a:r>
              <a:rPr lang="en-US" sz="1100" dirty="0"/>
              <a:t> di </a:t>
            </a:r>
            <a:r>
              <a:rPr lang="en-US" sz="1100" dirty="0" err="1"/>
              <a:t>interventi</a:t>
            </a:r>
            <a:r>
              <a:rPr lang="en-US" sz="1100" dirty="0"/>
              <a:t> di </a:t>
            </a:r>
            <a:r>
              <a:rPr lang="en-US" sz="1100" dirty="0" err="1"/>
              <a:t>microgrids</a:t>
            </a:r>
            <a:r>
              <a:rPr lang="en-US" sz="1100" dirty="0"/>
              <a:t> </a:t>
            </a:r>
            <a:r>
              <a:rPr lang="en-US" sz="1100" dirty="0" err="1"/>
              <a:t>nella</a:t>
            </a:r>
            <a:r>
              <a:rPr lang="en-US" sz="1100" dirty="0"/>
              <a:t> </a:t>
            </a:r>
            <a:r>
              <a:rPr lang="en-US" sz="1100" dirty="0" err="1"/>
              <a:t>comunità</a:t>
            </a:r>
            <a:endParaRPr lang="en-US" sz="1100" dirty="0"/>
          </a:p>
        </p:txBody>
      </p:sp>
      <p:cxnSp>
        <p:nvCxnSpPr>
          <p:cNvPr id="8" name="Connettore 2 7"/>
          <p:cNvCxnSpPr>
            <a:stCxn id="2" idx="2"/>
            <a:endCxn id="27" idx="0"/>
          </p:cNvCxnSpPr>
          <p:nvPr/>
        </p:nvCxnSpPr>
        <p:spPr>
          <a:xfrm flipH="1">
            <a:off x="1832004" y="3128081"/>
            <a:ext cx="588516" cy="6330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/>
          <p:cNvCxnSpPr>
            <a:stCxn id="5" idx="2"/>
            <a:endCxn id="28" idx="0"/>
          </p:cNvCxnSpPr>
          <p:nvPr/>
        </p:nvCxnSpPr>
        <p:spPr>
          <a:xfrm>
            <a:off x="3278807" y="3128081"/>
            <a:ext cx="28178" cy="6330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/>
          <p:cNvCxnSpPr>
            <a:stCxn id="6" idx="2"/>
            <a:endCxn id="29" idx="0"/>
          </p:cNvCxnSpPr>
          <p:nvPr/>
        </p:nvCxnSpPr>
        <p:spPr>
          <a:xfrm>
            <a:off x="4336265" y="3313538"/>
            <a:ext cx="355466" cy="4476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/>
          <p:cNvCxnSpPr>
            <a:stCxn id="7" idx="2"/>
            <a:endCxn id="30" idx="0"/>
          </p:cNvCxnSpPr>
          <p:nvPr/>
        </p:nvCxnSpPr>
        <p:spPr>
          <a:xfrm>
            <a:off x="5496672" y="3319632"/>
            <a:ext cx="395803" cy="4415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2 40"/>
          <p:cNvCxnSpPr>
            <a:stCxn id="19" idx="2"/>
            <a:endCxn id="32" idx="0"/>
          </p:cNvCxnSpPr>
          <p:nvPr/>
        </p:nvCxnSpPr>
        <p:spPr>
          <a:xfrm>
            <a:off x="7500651" y="3112018"/>
            <a:ext cx="641233" cy="6475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2 43"/>
          <p:cNvCxnSpPr>
            <a:stCxn id="9" idx="2"/>
            <a:endCxn id="31" idx="0"/>
          </p:cNvCxnSpPr>
          <p:nvPr/>
        </p:nvCxnSpPr>
        <p:spPr>
          <a:xfrm>
            <a:off x="6494741" y="3321523"/>
            <a:ext cx="541064" cy="4354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sellaDiTesto 51"/>
          <p:cNvSpPr txBox="1"/>
          <p:nvPr/>
        </p:nvSpPr>
        <p:spPr>
          <a:xfrm>
            <a:off x="1296044" y="4310980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2021</a:t>
            </a:r>
            <a:endParaRPr lang="en-US" sz="1400" dirty="0"/>
          </a:p>
        </p:txBody>
      </p:sp>
      <p:sp>
        <p:nvSpPr>
          <p:cNvPr id="53" name="CasellaDiTesto 52"/>
          <p:cNvSpPr txBox="1"/>
          <p:nvPr/>
        </p:nvSpPr>
        <p:spPr>
          <a:xfrm>
            <a:off x="3013737" y="4463380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2021</a:t>
            </a:r>
            <a:endParaRPr lang="en-US" sz="1400" dirty="0"/>
          </a:p>
        </p:txBody>
      </p:sp>
      <p:sp>
        <p:nvSpPr>
          <p:cNvPr id="54" name="CasellaDiTesto 53"/>
          <p:cNvSpPr txBox="1"/>
          <p:nvPr/>
        </p:nvSpPr>
        <p:spPr>
          <a:xfrm>
            <a:off x="4405641" y="4819725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2021</a:t>
            </a:r>
            <a:endParaRPr lang="en-US" sz="1400" dirty="0"/>
          </a:p>
        </p:txBody>
      </p:sp>
      <p:sp>
        <p:nvSpPr>
          <p:cNvPr id="55" name="CasellaDiTesto 54"/>
          <p:cNvSpPr txBox="1"/>
          <p:nvPr/>
        </p:nvSpPr>
        <p:spPr>
          <a:xfrm>
            <a:off x="5575583" y="4819725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2022</a:t>
            </a:r>
            <a:endParaRPr lang="en-US" sz="1400" dirty="0"/>
          </a:p>
        </p:txBody>
      </p:sp>
      <p:sp>
        <p:nvSpPr>
          <p:cNvPr id="56" name="CasellaDiTesto 55"/>
          <p:cNvSpPr txBox="1"/>
          <p:nvPr/>
        </p:nvSpPr>
        <p:spPr>
          <a:xfrm>
            <a:off x="6738835" y="4803090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2022</a:t>
            </a:r>
            <a:endParaRPr lang="en-US" sz="1400" dirty="0"/>
          </a:p>
        </p:txBody>
      </p:sp>
      <p:sp>
        <p:nvSpPr>
          <p:cNvPr id="57" name="CasellaDiTesto 56"/>
          <p:cNvSpPr txBox="1"/>
          <p:nvPr/>
        </p:nvSpPr>
        <p:spPr>
          <a:xfrm>
            <a:off x="7910281" y="4467554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2022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6951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1913" y="127085"/>
            <a:ext cx="9018038" cy="10772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rtlCol="0" anchor="ctr" anchorCtr="0"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>
              <a:spcBef>
                <a:spcPct val="0"/>
              </a:spcBef>
            </a:pPr>
            <a:r>
              <a:rPr lang="it-IT" altLang="it-IT" sz="3200" dirty="0">
                <a:solidFill>
                  <a:srgbClr val="6845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</a:rPr>
              <a:t>La piattaforma LEC (</a:t>
            </a:r>
            <a:r>
              <a:rPr lang="it-IT" altLang="it-IT" sz="3200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</a:rPr>
              <a:t>Local Energy Community </a:t>
            </a:r>
            <a:r>
              <a:rPr lang="it-IT" altLang="it-IT" sz="3200" dirty="0">
                <a:solidFill>
                  <a:srgbClr val="6845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</a:rPr>
              <a:t>– ENEA) </a:t>
            </a:r>
          </a:p>
          <a:p>
            <a:pPr algn="ctr">
              <a:spcBef>
                <a:spcPct val="0"/>
              </a:spcBef>
            </a:pPr>
            <a:r>
              <a:rPr lang="it-IT" altLang="it-IT" sz="3200" dirty="0">
                <a:solidFill>
                  <a:srgbClr val="6845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</a:rPr>
              <a:t>per </a:t>
            </a:r>
            <a:r>
              <a:rPr lang="it-IT" altLang="it-IT" sz="3200" dirty="0" err="1">
                <a:solidFill>
                  <a:srgbClr val="6845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</a:rPr>
              <a:t>local</a:t>
            </a:r>
            <a:r>
              <a:rPr lang="it-IT" altLang="it-IT" sz="3200" dirty="0">
                <a:solidFill>
                  <a:srgbClr val="6845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</a:rPr>
              <a:t> </a:t>
            </a:r>
            <a:r>
              <a:rPr lang="it-IT" altLang="it-IT" sz="3200" dirty="0" err="1">
                <a:solidFill>
                  <a:srgbClr val="6845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</a:rPr>
              <a:t>token</a:t>
            </a:r>
            <a:r>
              <a:rPr lang="it-IT" altLang="it-IT" sz="3200" dirty="0">
                <a:solidFill>
                  <a:srgbClr val="6845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</a:rPr>
              <a:t> economy</a:t>
            </a:r>
            <a:endParaRPr lang="it-IT" sz="3200" dirty="0">
              <a:solidFill>
                <a:srgbClr val="6845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DF1D8DE3-1296-7343-A6C0-01A6C8210423}"/>
              </a:ext>
            </a:extLst>
          </p:cNvPr>
          <p:cNvSpPr txBox="1"/>
          <p:nvPr/>
        </p:nvSpPr>
        <p:spPr>
          <a:xfrm>
            <a:off x="323528" y="2008579"/>
            <a:ext cx="504056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La piattaforma di scambio di beni e servizi :</a:t>
            </a:r>
          </a:p>
          <a:p>
            <a:endParaRPr lang="it-IT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sz="1600" dirty="0"/>
              <a:t>offre ai cittadini di una determinata comunità la possibilità di sfruttare risorse locali in ottica di </a:t>
            </a:r>
            <a:r>
              <a:rPr lang="it-IT" sz="1600" dirty="0" err="1"/>
              <a:t>sharing</a:t>
            </a:r>
            <a:r>
              <a:rPr lang="it-IT" sz="1600" dirty="0"/>
              <a:t> economy;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it-IT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sz="1600" dirty="0"/>
              <a:t>supporta una economia locale che recuperi valore dal rimettere in circolazione nella comunità, beni, conoscenze e spazi inutilizzati. </a:t>
            </a:r>
            <a:endParaRPr lang="it-IT" sz="2400" dirty="0">
              <a:latin typeface="+mj-lt"/>
            </a:endParaRPr>
          </a:p>
          <a:p>
            <a:pPr marL="348615" indent="-257175" algn="just">
              <a:buFont typeface="Arial" panose="020B0604020202020204" pitchFamily="34" charset="0"/>
              <a:buChar char="•"/>
            </a:pPr>
            <a:endParaRPr lang="it-IT" sz="2400" dirty="0">
              <a:latin typeface="+mj-lt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sz="1600" dirty="0"/>
              <a:t>realizza la </a:t>
            </a:r>
            <a:r>
              <a:rPr lang="it-IT" sz="1600" dirty="0" err="1"/>
              <a:t>sharing</a:t>
            </a:r>
            <a:r>
              <a:rPr lang="it-IT" sz="1600" dirty="0"/>
              <a:t> community attraverso una economia locale basata su “</a:t>
            </a:r>
            <a:r>
              <a:rPr lang="it-IT" sz="1600" dirty="0" err="1"/>
              <a:t>token</a:t>
            </a:r>
            <a:r>
              <a:rPr lang="it-IT" sz="1600" dirty="0"/>
              <a:t>” che vengono scambiati con beni e servizi </a:t>
            </a:r>
            <a:r>
              <a:rPr lang="it-IT" sz="1050" b="1" dirty="0"/>
              <a:t>	</a:t>
            </a:r>
            <a:endParaRPr lang="en-GB" dirty="0"/>
          </a:p>
        </p:txBody>
      </p:sp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64959CA8-B963-1040-8F1E-2C7C0D3551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296611"/>
            <a:ext cx="3168352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62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81143" y="219332"/>
            <a:ext cx="7105306" cy="5616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rtlCol="0" anchor="ctr" anchorCtr="0"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>
              <a:spcBef>
                <a:spcPct val="0"/>
              </a:spcBef>
            </a:pPr>
            <a:r>
              <a:rPr lang="it-IT" altLang="it-IT" sz="3200" dirty="0">
                <a:solidFill>
                  <a:srgbClr val="6845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</a:rPr>
              <a:t>Local </a:t>
            </a:r>
            <a:r>
              <a:rPr lang="it-IT" altLang="it-IT" sz="3200" dirty="0" err="1">
                <a:solidFill>
                  <a:srgbClr val="6845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</a:rPr>
              <a:t>Token</a:t>
            </a:r>
            <a:r>
              <a:rPr lang="it-IT" altLang="it-IT" sz="3200" dirty="0">
                <a:solidFill>
                  <a:srgbClr val="6845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</a:rPr>
              <a:t> Economy: come funziona</a:t>
            </a:r>
            <a:endParaRPr lang="it-IT" sz="3200" dirty="0">
              <a:solidFill>
                <a:srgbClr val="6845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505665" y="1375831"/>
            <a:ext cx="2686422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2</a:t>
            </a:r>
          </a:p>
          <a:p>
            <a:pPr algn="ctr"/>
            <a:r>
              <a:rPr lang="en-US" sz="1200" dirty="0"/>
              <a:t>Su app (smart phone o pc) un Cittadino (</a:t>
            </a:r>
            <a:r>
              <a:rPr lang="en-US" sz="1200" dirty="0" err="1"/>
              <a:t>fruitore</a:t>
            </a:r>
            <a:r>
              <a:rPr lang="en-US" sz="1200" dirty="0"/>
              <a:t>) </a:t>
            </a:r>
            <a:r>
              <a:rPr lang="en-US" sz="1200" dirty="0" err="1"/>
              <a:t>richiede</a:t>
            </a:r>
            <a:r>
              <a:rPr lang="en-US" sz="1200" dirty="0"/>
              <a:t> </a:t>
            </a:r>
            <a:r>
              <a:rPr lang="en-US" sz="1200" dirty="0" err="1"/>
              <a:t>quel</a:t>
            </a:r>
            <a:r>
              <a:rPr lang="en-US" sz="1200" dirty="0"/>
              <a:t> </a:t>
            </a:r>
            <a:r>
              <a:rPr lang="en-US" sz="1200" dirty="0" err="1"/>
              <a:t>servizio</a:t>
            </a:r>
            <a:r>
              <a:rPr lang="en-US" sz="1200" dirty="0"/>
              <a:t> </a:t>
            </a:r>
            <a:r>
              <a:rPr lang="en-US" sz="1200" dirty="0" err="1"/>
              <a:t>ed</a:t>
            </a:r>
            <a:r>
              <a:rPr lang="en-US" sz="1200" dirty="0"/>
              <a:t> </a:t>
            </a:r>
            <a:r>
              <a:rPr lang="en-US" sz="1200" dirty="0" err="1"/>
              <a:t>inoltra</a:t>
            </a:r>
            <a:r>
              <a:rPr lang="en-US" sz="1200" dirty="0"/>
              <a:t> la </a:t>
            </a:r>
            <a:r>
              <a:rPr lang="en-US" sz="1200" dirty="0" err="1"/>
              <a:t>richiesta</a:t>
            </a:r>
            <a:r>
              <a:rPr lang="en-US" sz="1200" dirty="0"/>
              <a:t> (</a:t>
            </a:r>
            <a:r>
              <a:rPr lang="en-US" sz="1200" dirty="0" err="1"/>
              <a:t>normalmente</a:t>
            </a:r>
            <a:r>
              <a:rPr lang="en-US" sz="1200" dirty="0"/>
              <a:t> </a:t>
            </a:r>
            <a:r>
              <a:rPr lang="en-US" sz="1200" dirty="0" err="1"/>
              <a:t>entro</a:t>
            </a:r>
            <a:r>
              <a:rPr lang="en-US" sz="1200" dirty="0"/>
              <a:t> </a:t>
            </a:r>
            <a:r>
              <a:rPr lang="en-US" sz="1200" dirty="0" err="1"/>
              <a:t>uno</a:t>
            </a:r>
            <a:r>
              <a:rPr lang="en-US" sz="1200" dirty="0"/>
              <a:t> scheduling).</a:t>
            </a:r>
          </a:p>
        </p:txBody>
      </p:sp>
      <p:grpSp>
        <p:nvGrpSpPr>
          <p:cNvPr id="15" name="Gruppo 14"/>
          <p:cNvGrpSpPr/>
          <p:nvPr/>
        </p:nvGrpSpPr>
        <p:grpSpPr>
          <a:xfrm>
            <a:off x="1493657" y="1179909"/>
            <a:ext cx="3945759" cy="1384995"/>
            <a:chOff x="1991543" y="1471685"/>
            <a:chExt cx="5261012" cy="1846660"/>
          </a:xfrm>
        </p:grpSpPr>
        <p:sp>
          <p:nvSpPr>
            <p:cNvPr id="6" name="Rettangolo 5"/>
            <p:cNvSpPr/>
            <p:nvPr/>
          </p:nvSpPr>
          <p:spPr>
            <a:xfrm>
              <a:off x="1991543" y="1471685"/>
              <a:ext cx="2467245" cy="18466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0000"/>
                  </a:solidFill>
                </a:rPr>
                <a:t>1</a:t>
              </a:r>
            </a:p>
            <a:p>
              <a:pPr algn="ctr"/>
              <a:r>
                <a:rPr lang="en-US" sz="1200" dirty="0"/>
                <a:t>Sulla </a:t>
              </a:r>
              <a:r>
                <a:rPr lang="en-US" sz="1200" dirty="0" err="1"/>
                <a:t>piattaforma</a:t>
              </a:r>
              <a:r>
                <a:rPr lang="en-US" sz="1200" dirty="0"/>
                <a:t> </a:t>
              </a:r>
              <a:r>
                <a:rPr lang="en-US" sz="1200" dirty="0" err="1"/>
                <a:t>sono</a:t>
              </a:r>
              <a:r>
                <a:rPr lang="en-US" sz="1200" dirty="0"/>
                <a:t> </a:t>
              </a:r>
              <a:r>
                <a:rPr lang="en-US" sz="1200" dirty="0" err="1"/>
                <a:t>pubblicati</a:t>
              </a:r>
              <a:r>
                <a:rPr lang="en-US" sz="1200" dirty="0"/>
                <a:t> </a:t>
              </a:r>
              <a:r>
                <a:rPr lang="en-US" sz="1200" dirty="0" err="1"/>
                <a:t>servizi</a:t>
              </a:r>
              <a:r>
                <a:rPr lang="en-US" sz="1200" dirty="0"/>
                <a:t> o </a:t>
              </a:r>
              <a:r>
                <a:rPr lang="en-US" sz="1200" dirty="0" err="1"/>
                <a:t>scambi</a:t>
              </a:r>
              <a:r>
                <a:rPr lang="en-US" sz="1200" dirty="0"/>
                <a:t> </a:t>
              </a:r>
              <a:r>
                <a:rPr lang="en-US" sz="1200" dirty="0" err="1"/>
                <a:t>che</a:t>
              </a:r>
              <a:r>
                <a:rPr lang="en-US" sz="1200" dirty="0"/>
                <a:t> </a:t>
              </a:r>
              <a:r>
                <a:rPr lang="en-US" sz="1200" dirty="0" err="1"/>
                <a:t>diversi</a:t>
              </a:r>
              <a:r>
                <a:rPr lang="en-US" sz="1200" dirty="0"/>
                <a:t> </a:t>
              </a:r>
              <a:r>
                <a:rPr lang="en-US" sz="1200" dirty="0" err="1"/>
                <a:t>cittadini</a:t>
              </a:r>
              <a:r>
                <a:rPr lang="en-US" sz="1200" dirty="0"/>
                <a:t> (</a:t>
              </a:r>
              <a:r>
                <a:rPr lang="en-US" sz="1200" dirty="0" err="1"/>
                <a:t>fornitori</a:t>
              </a:r>
              <a:r>
                <a:rPr lang="en-US" sz="1200" dirty="0"/>
                <a:t>) è </a:t>
              </a:r>
              <a:r>
                <a:rPr lang="en-US" sz="1200" dirty="0" err="1"/>
                <a:t>disposto</a:t>
              </a:r>
              <a:r>
                <a:rPr lang="en-US" sz="1200" dirty="0"/>
                <a:t> a fare (</a:t>
              </a:r>
              <a:r>
                <a:rPr lang="en-US" sz="1200" dirty="0" err="1"/>
                <a:t>eventualmente</a:t>
              </a:r>
              <a:r>
                <a:rPr lang="en-US" sz="1200" dirty="0"/>
                <a:t> in </a:t>
              </a:r>
              <a:r>
                <a:rPr lang="en-US" sz="1200" dirty="0" err="1"/>
                <a:t>accordo</a:t>
              </a:r>
              <a:r>
                <a:rPr lang="en-US" sz="1200" dirty="0"/>
                <a:t> con </a:t>
              </a:r>
              <a:r>
                <a:rPr lang="en-US" sz="1200" dirty="0" err="1"/>
                <a:t>uno</a:t>
              </a:r>
              <a:r>
                <a:rPr lang="en-US" sz="1200" dirty="0"/>
                <a:t> stakeholders)</a:t>
              </a:r>
            </a:p>
          </p:txBody>
        </p:sp>
        <p:pic>
          <p:nvPicPr>
            <p:cNvPr id="1026" name="Picture 2" descr="Smart Cities: le città italiane che innovano di più nel digitale per il  turismo - FormazioneTurismo.co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368" y="1472043"/>
              <a:ext cx="2727187" cy="163085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AutoShape 4" descr="Token SMS Icona - Download gratuito, PNG e vettoriale"/>
          <p:cNvSpPr>
            <a:spLocks noChangeAspect="1" noChangeArrowheads="1"/>
          </p:cNvSpPr>
          <p:nvPr/>
        </p:nvSpPr>
        <p:spPr bwMode="auto">
          <a:xfrm>
            <a:off x="9757070" y="3975932"/>
            <a:ext cx="34289" cy="3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grpSp>
        <p:nvGrpSpPr>
          <p:cNvPr id="13" name="Gruppo 12"/>
          <p:cNvGrpSpPr/>
          <p:nvPr/>
        </p:nvGrpSpPr>
        <p:grpSpPr>
          <a:xfrm>
            <a:off x="566971" y="2924944"/>
            <a:ext cx="7931286" cy="1515252"/>
            <a:chOff x="755961" y="3152498"/>
            <a:chExt cx="10575048" cy="2020336"/>
          </a:xfrm>
        </p:grpSpPr>
        <p:sp>
          <p:nvSpPr>
            <p:cNvPr id="8" name="Rettangolo 7"/>
            <p:cNvSpPr/>
            <p:nvPr/>
          </p:nvSpPr>
          <p:spPr>
            <a:xfrm>
              <a:off x="755961" y="3326175"/>
              <a:ext cx="4572000" cy="18466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0000"/>
                  </a:solidFill>
                </a:rPr>
                <a:t>3</a:t>
              </a:r>
            </a:p>
            <a:p>
              <a:pPr algn="ctr"/>
              <a:r>
                <a:rPr lang="en-US" sz="1200" dirty="0"/>
                <a:t>Se la </a:t>
              </a:r>
              <a:r>
                <a:rPr lang="en-US" sz="1200" dirty="0" err="1"/>
                <a:t>richiesta</a:t>
              </a:r>
              <a:r>
                <a:rPr lang="en-US" sz="1200" dirty="0"/>
                <a:t> è </a:t>
              </a:r>
              <a:r>
                <a:rPr lang="en-US" sz="1200" dirty="0" err="1"/>
                <a:t>approvata</a:t>
              </a:r>
              <a:r>
                <a:rPr lang="en-US" sz="1200" dirty="0"/>
                <a:t> dal </a:t>
              </a:r>
              <a:r>
                <a:rPr lang="en-US" sz="1200" dirty="0" err="1"/>
                <a:t>fornitore</a:t>
              </a:r>
              <a:r>
                <a:rPr lang="en-US" sz="1200" dirty="0"/>
                <a:t>, </a:t>
              </a:r>
              <a:r>
                <a:rPr lang="en-US" sz="1200" dirty="0" err="1"/>
                <a:t>si</a:t>
              </a:r>
              <a:r>
                <a:rPr lang="en-US" sz="1200" dirty="0"/>
                <a:t> </a:t>
              </a:r>
              <a:r>
                <a:rPr lang="en-US" sz="1200" dirty="0" err="1"/>
                <a:t>attiva</a:t>
              </a:r>
              <a:r>
                <a:rPr lang="en-US" sz="1200" dirty="0"/>
                <a:t> </a:t>
              </a:r>
              <a:r>
                <a:rPr lang="en-US" sz="1200" dirty="0" err="1"/>
                <a:t>uno</a:t>
              </a:r>
              <a:r>
                <a:rPr lang="en-US" sz="1200" dirty="0"/>
                <a:t> smart contract </a:t>
              </a:r>
              <a:r>
                <a:rPr lang="en-US" sz="1200" dirty="0" err="1"/>
                <a:t>sulla</a:t>
              </a:r>
              <a:r>
                <a:rPr lang="en-US" sz="1200" dirty="0"/>
                <a:t> </a:t>
              </a:r>
              <a:r>
                <a:rPr lang="en-US" sz="1200" dirty="0" err="1"/>
                <a:t>piattaforma</a:t>
              </a:r>
              <a:r>
                <a:rPr lang="en-US" sz="1200" dirty="0"/>
                <a:t> </a:t>
              </a:r>
              <a:r>
                <a:rPr lang="en-US" sz="1200" dirty="0" err="1"/>
                <a:t>blockchain</a:t>
              </a:r>
              <a:r>
                <a:rPr lang="en-US" sz="1200" dirty="0"/>
                <a:t>. Si </a:t>
              </a:r>
              <a:r>
                <a:rPr lang="en-US" sz="1200" dirty="0" err="1"/>
                <a:t>svolge</a:t>
              </a:r>
              <a:r>
                <a:rPr lang="en-US" sz="1200" dirty="0"/>
                <a:t> </a:t>
              </a:r>
              <a:r>
                <a:rPr lang="en-US" sz="1200" dirty="0" err="1"/>
                <a:t>il</a:t>
              </a:r>
              <a:r>
                <a:rPr lang="en-US" sz="1200" dirty="0"/>
                <a:t> </a:t>
              </a:r>
              <a:r>
                <a:rPr lang="en-US" sz="1200" dirty="0" err="1"/>
                <a:t>servizio</a:t>
              </a:r>
              <a:r>
                <a:rPr lang="en-US" sz="1200" dirty="0"/>
                <a:t> </a:t>
              </a:r>
              <a:r>
                <a:rPr lang="en-US" sz="1200" dirty="0" err="1"/>
                <a:t>ed</a:t>
              </a:r>
              <a:r>
                <a:rPr lang="en-US" sz="1200" dirty="0"/>
                <a:t> al </a:t>
              </a:r>
              <a:r>
                <a:rPr lang="en-US" sz="1200" dirty="0" err="1"/>
                <a:t>termine</a:t>
              </a:r>
              <a:r>
                <a:rPr lang="en-US" sz="1200" dirty="0"/>
                <a:t>, </a:t>
              </a:r>
              <a:r>
                <a:rPr lang="en-US" sz="1200" dirty="0" err="1"/>
                <a:t>l’app</a:t>
              </a:r>
              <a:r>
                <a:rPr lang="en-US" sz="1200" dirty="0"/>
                <a:t> </a:t>
              </a:r>
              <a:r>
                <a:rPr lang="en-US" sz="1200" dirty="0" err="1"/>
                <a:t>invia</a:t>
              </a:r>
              <a:r>
                <a:rPr lang="en-US" sz="1200" dirty="0"/>
                <a:t> </a:t>
              </a:r>
              <a:r>
                <a:rPr lang="en-US" sz="1200" dirty="0" err="1"/>
                <a:t>il</a:t>
              </a:r>
              <a:r>
                <a:rPr lang="en-US" sz="1200" dirty="0"/>
                <a:t> </a:t>
              </a:r>
              <a:r>
                <a:rPr lang="en-US" sz="1200" dirty="0" err="1"/>
                <a:t>messaggio</a:t>
              </a:r>
              <a:r>
                <a:rPr lang="en-US" sz="1200" dirty="0"/>
                <a:t> di </a:t>
              </a:r>
              <a:r>
                <a:rPr lang="en-US" sz="1200" dirty="0" err="1"/>
                <a:t>chiusura</a:t>
              </a:r>
              <a:r>
                <a:rPr lang="en-US" sz="1200" dirty="0"/>
                <a:t> </a:t>
              </a:r>
              <a:r>
                <a:rPr lang="en-US" sz="1200" dirty="0" err="1"/>
                <a:t>contratto</a:t>
              </a:r>
              <a:r>
                <a:rPr lang="en-US" sz="1200" dirty="0"/>
                <a:t>. A quell </a:t>
              </a:r>
              <a:r>
                <a:rPr lang="en-US" sz="1200" dirty="0" err="1"/>
                <a:t>punto</a:t>
              </a:r>
              <a:r>
                <a:rPr lang="en-US" sz="1200" dirty="0"/>
                <a:t> un tot di token </a:t>
              </a:r>
              <a:r>
                <a:rPr lang="en-US" sz="1200" dirty="0" err="1"/>
                <a:t>vengono</a:t>
              </a:r>
              <a:r>
                <a:rPr lang="en-US" sz="1200" dirty="0"/>
                <a:t> </a:t>
              </a:r>
              <a:r>
                <a:rPr lang="en-US" sz="1200" dirty="0" err="1"/>
                <a:t>spostati</a:t>
              </a:r>
              <a:r>
                <a:rPr lang="en-US" sz="1200" dirty="0"/>
                <a:t> dal “wallet” </a:t>
              </a:r>
              <a:r>
                <a:rPr lang="en-US" sz="1200" dirty="0" err="1"/>
                <a:t>fruitore</a:t>
              </a:r>
              <a:r>
                <a:rPr lang="en-US" sz="1200" dirty="0"/>
                <a:t> al “wallet” del </a:t>
              </a:r>
              <a:r>
                <a:rPr lang="en-US" sz="1200" dirty="0" err="1"/>
                <a:t>fornitore</a:t>
              </a:r>
              <a:r>
                <a:rPr lang="en-US" sz="1200" dirty="0"/>
                <a:t>.</a:t>
              </a:r>
            </a:p>
          </p:txBody>
        </p:sp>
        <p:pic>
          <p:nvPicPr>
            <p:cNvPr id="1030" name="Picture 6" descr="Token SMS Icona - Download gratuito, PNG e vettorial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7035" y="3633152"/>
              <a:ext cx="699257" cy="699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Baratto, la soluzione anti crisi per aziende in difficoltà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5825" y="3341329"/>
              <a:ext cx="2202287" cy="140061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Freccia a destra 4"/>
            <p:cNvSpPr/>
            <p:nvPr/>
          </p:nvSpPr>
          <p:spPr>
            <a:xfrm>
              <a:off x="8748658" y="3849183"/>
              <a:ext cx="383177" cy="25027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grpSp>
          <p:nvGrpSpPr>
            <p:cNvPr id="11" name="Gruppo 10"/>
            <p:cNvGrpSpPr/>
            <p:nvPr/>
          </p:nvGrpSpPr>
          <p:grpSpPr>
            <a:xfrm>
              <a:off x="9364201" y="3152498"/>
              <a:ext cx="1966808" cy="1776901"/>
              <a:chOff x="9737512" y="3257006"/>
              <a:chExt cx="1966808" cy="1776901"/>
            </a:xfrm>
          </p:grpSpPr>
          <p:pic>
            <p:nvPicPr>
              <p:cNvPr id="14" name="Picture 6" descr="5 Ways How Businesses and Startups can Benefit from Blockchain - IQVIS Inc.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37512" y="3257006"/>
                <a:ext cx="1966808" cy="177690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8" descr="Vettoriale - Icona Lineare Dello Stack Di Fiches Del Casinò. Token Di Gioco  Con Segno A Forcella. Illustrazione Al Tratto Sottile Simbolo Di Contorno  Del Casinò. Disegno Di Assieme Isolato Vettore Image 97798634.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84224" y="4416916"/>
                <a:ext cx="580107" cy="58010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8" descr="Vettoriale - Icona Lineare Dello Stack Di Fiches Del Casinò. Token Di Gioco  Con Segno A Forcella. Illustrazione Al Tratto Sottile Simbolo Di Contorno  Del Casinò. Disegno Di Assieme Isolato Vettore Image 97798634.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94083" y="4416916"/>
                <a:ext cx="580107" cy="58010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Freccia a destra 19"/>
              <p:cNvSpPr/>
              <p:nvPr/>
            </p:nvSpPr>
            <p:spPr>
              <a:xfrm>
                <a:off x="10546123" y="4596185"/>
                <a:ext cx="383177" cy="250270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</p:grpSp>
      <p:grpSp>
        <p:nvGrpSpPr>
          <p:cNvPr id="16" name="Gruppo 15"/>
          <p:cNvGrpSpPr/>
          <p:nvPr/>
        </p:nvGrpSpPr>
        <p:grpSpPr>
          <a:xfrm>
            <a:off x="1699461" y="4976644"/>
            <a:ext cx="6024217" cy="1332676"/>
            <a:chOff x="2265947" y="4997022"/>
            <a:chExt cx="8032289" cy="1776901"/>
          </a:xfrm>
        </p:grpSpPr>
        <p:sp>
          <p:nvSpPr>
            <p:cNvPr id="10" name="Rettangolo 9"/>
            <p:cNvSpPr/>
            <p:nvPr/>
          </p:nvSpPr>
          <p:spPr>
            <a:xfrm>
              <a:off x="6734348" y="5253950"/>
              <a:ext cx="3563888" cy="13542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0000"/>
                  </a:solidFill>
                </a:rPr>
                <a:t>4</a:t>
              </a:r>
            </a:p>
            <a:p>
              <a:pPr algn="ctr"/>
              <a:r>
                <a:rPr lang="en-US" sz="1200" dirty="0" err="1"/>
                <a:t>Nei</a:t>
              </a:r>
              <a:r>
                <a:rPr lang="en-US" sz="1200" dirty="0"/>
                <a:t> </a:t>
              </a:r>
              <a:r>
                <a:rPr lang="en-US" sz="1200" dirty="0" err="1"/>
                <a:t>casi</a:t>
              </a:r>
              <a:r>
                <a:rPr lang="en-US" sz="1200" dirty="0"/>
                <a:t> in cui </a:t>
              </a:r>
              <a:r>
                <a:rPr lang="en-US" sz="1200" dirty="0" err="1"/>
                <a:t>il</a:t>
              </a:r>
              <a:r>
                <a:rPr lang="en-US" sz="1200" dirty="0"/>
                <a:t> </a:t>
              </a:r>
              <a:r>
                <a:rPr lang="en-US" sz="1200" dirty="0" err="1"/>
                <a:t>servizio</a:t>
              </a:r>
              <a:r>
                <a:rPr lang="en-US" sz="1200" dirty="0"/>
                <a:t> è </a:t>
              </a:r>
              <a:r>
                <a:rPr lang="en-US" sz="1200" dirty="0" err="1"/>
                <a:t>riconosciuto</a:t>
              </a:r>
              <a:r>
                <a:rPr lang="en-US" sz="1200" dirty="0"/>
                <a:t> di </a:t>
              </a:r>
              <a:r>
                <a:rPr lang="en-US" sz="1200" dirty="0" err="1"/>
                <a:t>interesse</a:t>
              </a:r>
              <a:r>
                <a:rPr lang="en-US" sz="1200" dirty="0"/>
                <a:t> </a:t>
              </a:r>
              <a:r>
                <a:rPr lang="en-US" sz="1200" dirty="0" err="1"/>
                <a:t>collettivo</a:t>
              </a:r>
              <a:r>
                <a:rPr lang="en-US" sz="1200" dirty="0"/>
                <a:t> (</a:t>
              </a:r>
              <a:r>
                <a:rPr lang="en-US" sz="1200" dirty="0" err="1"/>
                <a:t>ambientale</a:t>
              </a:r>
              <a:r>
                <a:rPr lang="en-US" sz="1200" dirty="0"/>
                <a:t>, </a:t>
              </a:r>
              <a:r>
                <a:rPr lang="en-US" sz="1200" dirty="0" err="1"/>
                <a:t>sociale</a:t>
              </a:r>
              <a:r>
                <a:rPr lang="en-US" sz="1200" dirty="0"/>
                <a:t>, </a:t>
              </a:r>
              <a:r>
                <a:rPr lang="en-US" sz="1200" dirty="0" err="1"/>
                <a:t>comunitario</a:t>
              </a:r>
              <a:r>
                <a:rPr lang="en-US" sz="1200" dirty="0"/>
                <a:t>) la Community concede un bonus in token al </a:t>
              </a:r>
              <a:r>
                <a:rPr lang="en-US" sz="1200" dirty="0" err="1"/>
                <a:t>fornitore</a:t>
              </a:r>
              <a:r>
                <a:rPr lang="en-US" sz="1200" dirty="0"/>
                <a:t>.</a:t>
              </a:r>
            </a:p>
          </p:txBody>
        </p:sp>
        <p:pic>
          <p:nvPicPr>
            <p:cNvPr id="1036" name="Picture 12" descr="Web Community - Nuovi Professionali Commerciali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5079" y="5253950"/>
              <a:ext cx="1217505" cy="121750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Freccia a destra 16"/>
            <p:cNvSpPr/>
            <p:nvPr/>
          </p:nvSpPr>
          <p:spPr>
            <a:xfrm rot="10800000">
              <a:off x="4499138" y="5728979"/>
              <a:ext cx="383177" cy="25027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grpSp>
          <p:nvGrpSpPr>
            <p:cNvPr id="12" name="Gruppo 11"/>
            <p:cNvGrpSpPr/>
            <p:nvPr/>
          </p:nvGrpSpPr>
          <p:grpSpPr>
            <a:xfrm>
              <a:off x="2265947" y="4997022"/>
              <a:ext cx="1966808" cy="1776901"/>
              <a:chOff x="1243496" y="4837771"/>
              <a:chExt cx="1966808" cy="1776901"/>
            </a:xfrm>
          </p:grpSpPr>
          <p:grpSp>
            <p:nvGrpSpPr>
              <p:cNvPr id="22" name="Gruppo 21"/>
              <p:cNvGrpSpPr/>
              <p:nvPr/>
            </p:nvGrpSpPr>
            <p:grpSpPr>
              <a:xfrm>
                <a:off x="1243496" y="4837771"/>
                <a:ext cx="1966808" cy="1776901"/>
                <a:chOff x="9737512" y="3257006"/>
                <a:chExt cx="1966808" cy="1776901"/>
              </a:xfrm>
            </p:grpSpPr>
            <p:pic>
              <p:nvPicPr>
                <p:cNvPr id="23" name="Picture 6" descr="5 Ways How Businesses and Startups can Benefit from Blockchain - IQVIS Inc.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737512" y="3257006"/>
                  <a:ext cx="1966808" cy="1776901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4" name="Picture 8" descr="Vettoriale - Icona Lineare Dello Stack Di Fiches Del Casinò. Token Di Gioco  Con Segno A Forcella. Illustrazione Al Tratto Sottile Simbolo Di Contorno  Del Casinò. Disegno Di Assieme Isolato Vettore Image 97798634.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784224" y="4416916"/>
                  <a:ext cx="580107" cy="580107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6" name="Freccia a destra 25"/>
                <p:cNvSpPr/>
                <p:nvPr/>
              </p:nvSpPr>
              <p:spPr>
                <a:xfrm rot="10800000">
                  <a:off x="10546123" y="4596185"/>
                  <a:ext cx="383177" cy="250270"/>
                </a:xfrm>
                <a:prstGeom prst="rightArrow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  <p:pic>
            <p:nvPicPr>
              <p:cNvPr id="27" name="Picture 12" descr="Web Community - Nuovi Professionali Commerciali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7674" y="6031246"/>
                <a:ext cx="546541" cy="546541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74240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6005" y="214208"/>
            <a:ext cx="8352608" cy="5616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rtlCol="0" anchor="ctr" anchorCtr="0"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>
              <a:spcBef>
                <a:spcPct val="0"/>
              </a:spcBef>
            </a:pPr>
            <a:r>
              <a:rPr lang="it-IT" altLang="it-IT" sz="3200" dirty="0">
                <a:solidFill>
                  <a:srgbClr val="6845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</a:rPr>
              <a:t>Local </a:t>
            </a:r>
            <a:r>
              <a:rPr lang="it-IT" altLang="it-IT" sz="3200" dirty="0" err="1">
                <a:solidFill>
                  <a:srgbClr val="6845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</a:rPr>
              <a:t>Token</a:t>
            </a:r>
            <a:r>
              <a:rPr lang="it-IT" altLang="it-IT" sz="3200" dirty="0">
                <a:solidFill>
                  <a:srgbClr val="6845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</a:rPr>
              <a:t> Economy: come funziona</a:t>
            </a:r>
            <a:endParaRPr lang="it-IT" sz="3200" dirty="0">
              <a:solidFill>
                <a:srgbClr val="6845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67544" y="1372923"/>
            <a:ext cx="7128792" cy="73866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I token non </a:t>
            </a:r>
            <a:r>
              <a:rPr lang="en-US" sz="1400" dirty="0" err="1" smtClean="0"/>
              <a:t>si</a:t>
            </a:r>
            <a:r>
              <a:rPr lang="en-US" sz="1400" dirty="0" smtClean="0"/>
              <a:t> </a:t>
            </a:r>
            <a:r>
              <a:rPr lang="en-US" sz="1400" dirty="0" err="1" smtClean="0"/>
              <a:t>possono</a:t>
            </a:r>
            <a:r>
              <a:rPr lang="en-US" sz="1400" dirty="0" smtClean="0"/>
              <a:t> </a:t>
            </a:r>
            <a:r>
              <a:rPr lang="en-US" sz="1400" dirty="0" err="1" smtClean="0"/>
              <a:t>accumulare</a:t>
            </a:r>
            <a:r>
              <a:rPr lang="en-US" sz="1400" dirty="0" smtClean="0"/>
              <a:t> ne </a:t>
            </a:r>
            <a:r>
              <a:rPr lang="en-US" sz="1400" dirty="0" err="1" smtClean="0"/>
              <a:t>si</a:t>
            </a:r>
            <a:r>
              <a:rPr lang="en-US" sz="1400" dirty="0" smtClean="0"/>
              <a:t> </a:t>
            </a:r>
            <a:r>
              <a:rPr lang="en-US" sz="1400" dirty="0" err="1" smtClean="0"/>
              <a:t>possono</a:t>
            </a:r>
            <a:r>
              <a:rPr lang="en-US" sz="1400" dirty="0" smtClean="0"/>
              <a:t> </a:t>
            </a:r>
            <a:r>
              <a:rPr lang="en-US" sz="1400" dirty="0" err="1" smtClean="0"/>
              <a:t>contrarre</a:t>
            </a:r>
            <a:r>
              <a:rPr lang="en-US" sz="1400" dirty="0" smtClean="0"/>
              <a:t> </a:t>
            </a:r>
            <a:r>
              <a:rPr lang="en-US" sz="1400" dirty="0" err="1" smtClean="0"/>
              <a:t>debiti</a:t>
            </a:r>
            <a:endParaRPr lang="en-US" sz="1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Non </a:t>
            </a:r>
            <a:r>
              <a:rPr lang="en-US" sz="1400" dirty="0" err="1" smtClean="0"/>
              <a:t>si</a:t>
            </a:r>
            <a:r>
              <a:rPr lang="en-US" sz="1400" dirty="0" smtClean="0"/>
              <a:t> </a:t>
            </a:r>
            <a:r>
              <a:rPr lang="en-US" sz="1400" dirty="0" err="1" smtClean="0"/>
              <a:t>possono</a:t>
            </a:r>
            <a:r>
              <a:rPr lang="en-US" sz="1400" dirty="0" smtClean="0"/>
              <a:t> </a:t>
            </a:r>
            <a:r>
              <a:rPr lang="en-US" sz="1400" dirty="0" err="1" smtClean="0"/>
              <a:t>spostare</a:t>
            </a:r>
            <a:r>
              <a:rPr lang="en-US" sz="1400" dirty="0" smtClean="0"/>
              <a:t> (o </a:t>
            </a:r>
            <a:r>
              <a:rPr lang="en-US" sz="1400" dirty="0" err="1" smtClean="0"/>
              <a:t>vendere</a:t>
            </a:r>
            <a:r>
              <a:rPr lang="en-US" sz="1400" dirty="0" smtClean="0"/>
              <a:t>) se non a </a:t>
            </a:r>
            <a:r>
              <a:rPr lang="en-US" sz="1400" dirty="0" err="1" smtClean="0"/>
              <a:t>fronte</a:t>
            </a:r>
            <a:r>
              <a:rPr lang="en-US" sz="1400" dirty="0" smtClean="0"/>
              <a:t> di </a:t>
            </a:r>
            <a:r>
              <a:rPr lang="en-US" sz="1400" dirty="0" err="1" smtClean="0"/>
              <a:t>servizi</a:t>
            </a:r>
            <a:endParaRPr lang="en-US" sz="1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Per </a:t>
            </a:r>
            <a:r>
              <a:rPr lang="en-US" sz="1400" dirty="0" err="1" smtClean="0"/>
              <a:t>favorire</a:t>
            </a:r>
            <a:r>
              <a:rPr lang="en-US" sz="1400" dirty="0" smtClean="0"/>
              <a:t> </a:t>
            </a:r>
            <a:r>
              <a:rPr lang="en-US" sz="1400" dirty="0" err="1" smtClean="0"/>
              <a:t>l’ingresso</a:t>
            </a:r>
            <a:r>
              <a:rPr lang="en-US" sz="1400" dirty="0" smtClean="0"/>
              <a:t> </a:t>
            </a:r>
            <a:r>
              <a:rPr lang="en-US" sz="1400" dirty="0" err="1" smtClean="0"/>
              <a:t>all’adesione</a:t>
            </a:r>
            <a:r>
              <a:rPr lang="en-US" sz="1400" dirty="0" smtClean="0"/>
              <a:t> </a:t>
            </a:r>
            <a:r>
              <a:rPr lang="en-US" sz="1400" dirty="0" err="1" smtClean="0"/>
              <a:t>si</a:t>
            </a:r>
            <a:r>
              <a:rPr lang="en-US" sz="1400" dirty="0" smtClean="0"/>
              <a:t> concede un bonus in token</a:t>
            </a:r>
          </a:p>
        </p:txBody>
      </p:sp>
      <p:sp>
        <p:nvSpPr>
          <p:cNvPr id="3" name="Rettangolo 2"/>
          <p:cNvSpPr/>
          <p:nvPr/>
        </p:nvSpPr>
        <p:spPr>
          <a:xfrm>
            <a:off x="395536" y="4437112"/>
            <a:ext cx="7200800" cy="116955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400" dirty="0" err="1"/>
              <a:t>Gli</a:t>
            </a:r>
            <a:r>
              <a:rPr lang="en-US" sz="1400" dirty="0"/>
              <a:t> stakeholders (</a:t>
            </a:r>
            <a:r>
              <a:rPr lang="en-US" sz="1400" dirty="0" err="1"/>
              <a:t>aziende</a:t>
            </a:r>
            <a:r>
              <a:rPr lang="en-US" sz="1400" dirty="0"/>
              <a:t>, </a:t>
            </a:r>
            <a:r>
              <a:rPr lang="en-US" sz="1400" dirty="0" err="1"/>
              <a:t>commercianti</a:t>
            </a:r>
            <a:r>
              <a:rPr lang="en-US" sz="1400" dirty="0"/>
              <a:t>, </a:t>
            </a:r>
            <a:r>
              <a:rPr lang="en-US" sz="1400" dirty="0" err="1"/>
              <a:t>professionisti</a:t>
            </a:r>
            <a:r>
              <a:rPr lang="en-US" sz="1400" dirty="0"/>
              <a:t>, PA) </a:t>
            </a:r>
            <a:r>
              <a:rPr lang="en-US" sz="1400" dirty="0" err="1"/>
              <a:t>partecipano</a:t>
            </a:r>
            <a:r>
              <a:rPr lang="en-US" sz="1400" dirty="0"/>
              <a:t> </a:t>
            </a:r>
            <a:r>
              <a:rPr lang="en-US" sz="1400" dirty="0" err="1"/>
              <a:t>insieme</a:t>
            </a:r>
            <a:r>
              <a:rPr lang="en-US" sz="1400" dirty="0"/>
              <a:t> </a:t>
            </a:r>
            <a:r>
              <a:rPr lang="en-US" sz="1400" dirty="0" err="1"/>
              <a:t>ai</a:t>
            </a:r>
            <a:r>
              <a:rPr lang="en-US" sz="1400" dirty="0"/>
              <a:t> </a:t>
            </a:r>
            <a:r>
              <a:rPr lang="en-US" sz="1400" dirty="0" err="1" smtClean="0"/>
              <a:t>cittadini</a:t>
            </a:r>
            <a:endParaRPr lang="en-US" sz="1400" dirty="0" smtClean="0"/>
          </a:p>
          <a:p>
            <a:pPr marL="285750" indent="-285750">
              <a:buFontTx/>
              <a:buChar char="-"/>
            </a:pPr>
            <a:r>
              <a:rPr lang="en-US" sz="1400" dirty="0" err="1" smtClean="0"/>
              <a:t>Offrono</a:t>
            </a:r>
            <a:r>
              <a:rPr lang="en-US" sz="1400" dirty="0" smtClean="0"/>
              <a:t> </a:t>
            </a:r>
            <a:r>
              <a:rPr lang="en-US" sz="1400" dirty="0" err="1" smtClean="0"/>
              <a:t>servizi</a:t>
            </a:r>
            <a:r>
              <a:rPr lang="en-US" sz="1400" dirty="0" smtClean="0"/>
              <a:t> al Cittadino o </a:t>
            </a:r>
            <a:r>
              <a:rPr lang="en-US" sz="1400" dirty="0" err="1" smtClean="0"/>
              <a:t>alla</a:t>
            </a:r>
            <a:r>
              <a:rPr lang="en-US" sz="1400" dirty="0" smtClean="0"/>
              <a:t> </a:t>
            </a:r>
            <a:r>
              <a:rPr lang="en-US" sz="1400" dirty="0" err="1" smtClean="0"/>
              <a:t>comunità</a:t>
            </a:r>
            <a:r>
              <a:rPr lang="en-US" sz="1400" dirty="0" smtClean="0"/>
              <a:t> (in </a:t>
            </a:r>
            <a:r>
              <a:rPr lang="en-US" sz="1400" dirty="0" err="1" smtClean="0"/>
              <a:t>cambio</a:t>
            </a:r>
            <a:r>
              <a:rPr lang="en-US" sz="1400" dirty="0" smtClean="0"/>
              <a:t> di token)</a:t>
            </a:r>
          </a:p>
          <a:p>
            <a:pPr marL="285750" indent="-285750">
              <a:buFontTx/>
              <a:buChar char="-"/>
            </a:pPr>
            <a:r>
              <a:rPr lang="en-US" sz="1400" dirty="0" err="1" smtClean="0"/>
              <a:t>Offrono</a:t>
            </a:r>
            <a:r>
              <a:rPr lang="en-US" sz="1400" dirty="0" smtClean="0"/>
              <a:t> </a:t>
            </a:r>
            <a:r>
              <a:rPr lang="en-US" sz="1400" dirty="0" err="1" smtClean="0"/>
              <a:t>strutture</a:t>
            </a:r>
            <a:r>
              <a:rPr lang="en-US" sz="1400" dirty="0" smtClean="0"/>
              <a:t> (in </a:t>
            </a:r>
            <a:r>
              <a:rPr lang="en-US" sz="1400" dirty="0" err="1" smtClean="0"/>
              <a:t>cambio</a:t>
            </a:r>
            <a:r>
              <a:rPr lang="en-US" sz="1400" dirty="0" smtClean="0"/>
              <a:t> di token)</a:t>
            </a:r>
          </a:p>
          <a:p>
            <a:pPr marL="285750" indent="-285750">
              <a:buFontTx/>
              <a:buChar char="-"/>
            </a:pPr>
            <a:r>
              <a:rPr lang="en-US" sz="1400" dirty="0" err="1" smtClean="0"/>
              <a:t>Offrono</a:t>
            </a:r>
            <a:r>
              <a:rPr lang="en-US" sz="1400" dirty="0" smtClean="0"/>
              <a:t> </a:t>
            </a:r>
            <a:r>
              <a:rPr lang="en-US" sz="1400" dirty="0" err="1" smtClean="0"/>
              <a:t>sconti</a:t>
            </a:r>
            <a:r>
              <a:rPr lang="en-US" sz="1400" dirty="0" smtClean="0"/>
              <a:t> (</a:t>
            </a:r>
            <a:r>
              <a:rPr lang="en-US" sz="1400" dirty="0" err="1" smtClean="0"/>
              <a:t>contro</a:t>
            </a:r>
            <a:r>
              <a:rPr lang="en-US" sz="1400" dirty="0" smtClean="0"/>
              <a:t> token) o bonus (in token) </a:t>
            </a:r>
            <a:r>
              <a:rPr lang="en-US" sz="1400" dirty="0" err="1" smtClean="0"/>
              <a:t>su</a:t>
            </a:r>
            <a:r>
              <a:rPr lang="en-US" sz="1400" dirty="0" smtClean="0"/>
              <a:t> </a:t>
            </a:r>
            <a:r>
              <a:rPr lang="en-US" sz="1400" dirty="0" err="1" smtClean="0"/>
              <a:t>prodotti</a:t>
            </a:r>
            <a:r>
              <a:rPr lang="en-US" sz="1400" dirty="0" smtClean="0"/>
              <a:t> eco-</a:t>
            </a:r>
            <a:r>
              <a:rPr lang="en-US" sz="1400" dirty="0" err="1" smtClean="0"/>
              <a:t>compatibili</a:t>
            </a:r>
            <a:r>
              <a:rPr lang="en-US" sz="1400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en-US" sz="1400" dirty="0" err="1" smtClean="0"/>
              <a:t>Finanziano</a:t>
            </a:r>
            <a:r>
              <a:rPr lang="en-US" sz="1400" dirty="0" smtClean="0"/>
              <a:t> la </a:t>
            </a:r>
            <a:r>
              <a:rPr lang="en-US" sz="1400" dirty="0" err="1" smtClean="0"/>
              <a:t>comunità</a:t>
            </a:r>
            <a:r>
              <a:rPr lang="en-US" sz="1400" dirty="0" smtClean="0"/>
              <a:t> </a:t>
            </a:r>
            <a:r>
              <a:rPr lang="en-US" sz="1400" dirty="0" err="1" smtClean="0"/>
              <a:t>comprando</a:t>
            </a:r>
            <a:r>
              <a:rPr lang="en-US" sz="1400" dirty="0" smtClean="0"/>
              <a:t> token da </a:t>
            </a:r>
            <a:r>
              <a:rPr lang="en-US" sz="1400" dirty="0" err="1" smtClean="0"/>
              <a:t>distribuire</a:t>
            </a:r>
            <a:endParaRPr lang="en-US" sz="1400" dirty="0"/>
          </a:p>
        </p:txBody>
      </p:sp>
      <p:sp>
        <p:nvSpPr>
          <p:cNvPr id="9" name="Rettangolo 8"/>
          <p:cNvSpPr/>
          <p:nvPr/>
        </p:nvSpPr>
        <p:spPr>
          <a:xfrm>
            <a:off x="467544" y="2771338"/>
            <a:ext cx="7128792" cy="73866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La gestione </a:t>
            </a:r>
            <a:r>
              <a:rPr lang="en-US" sz="1400" dirty="0" err="1" smtClean="0"/>
              <a:t>della</a:t>
            </a:r>
            <a:r>
              <a:rPr lang="en-US" sz="1400" dirty="0" smtClean="0"/>
              <a:t> </a:t>
            </a:r>
            <a:r>
              <a:rPr lang="en-US" sz="1400" dirty="0" err="1" smtClean="0"/>
              <a:t>piattforma</a:t>
            </a:r>
            <a:r>
              <a:rPr lang="en-US" sz="1400" dirty="0" smtClean="0"/>
              <a:t> e </a:t>
            </a:r>
            <a:r>
              <a:rPr lang="en-US" sz="1400" dirty="0" err="1" smtClean="0"/>
              <a:t>delle</a:t>
            </a:r>
            <a:r>
              <a:rPr lang="en-US" sz="1400" dirty="0" smtClean="0"/>
              <a:t> sue </a:t>
            </a:r>
            <a:r>
              <a:rPr lang="en-US" sz="1400" dirty="0" err="1" smtClean="0"/>
              <a:t>regole</a:t>
            </a:r>
            <a:r>
              <a:rPr lang="en-US" sz="1400" dirty="0" smtClean="0"/>
              <a:t> è </a:t>
            </a:r>
            <a:r>
              <a:rPr lang="en-US" sz="1400" dirty="0" err="1" smtClean="0"/>
              <a:t>totalmente</a:t>
            </a:r>
            <a:r>
              <a:rPr lang="en-US" sz="1400" dirty="0" smtClean="0"/>
              <a:t> in </a:t>
            </a:r>
            <a:r>
              <a:rPr lang="en-US" sz="1400" dirty="0" err="1" smtClean="0"/>
              <a:t>mano</a:t>
            </a:r>
            <a:r>
              <a:rPr lang="en-US" sz="1400" dirty="0" smtClean="0"/>
              <a:t> </a:t>
            </a:r>
            <a:r>
              <a:rPr lang="en-US" sz="1400" dirty="0" err="1" smtClean="0"/>
              <a:t>alla</a:t>
            </a:r>
            <a:r>
              <a:rPr lang="en-US" sz="1400" dirty="0" smtClean="0"/>
              <a:t> community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I </a:t>
            </a:r>
            <a:r>
              <a:rPr lang="en-US" sz="1400" dirty="0" err="1" smtClean="0"/>
              <a:t>meccanismi</a:t>
            </a:r>
            <a:r>
              <a:rPr lang="en-US" sz="1400" dirty="0" smtClean="0"/>
              <a:t> </a:t>
            </a:r>
            <a:r>
              <a:rPr lang="en-US" sz="1400" dirty="0" err="1" smtClean="0"/>
              <a:t>sono</a:t>
            </a:r>
            <a:r>
              <a:rPr lang="en-US" sz="1400" dirty="0" smtClean="0"/>
              <a:t> </a:t>
            </a:r>
            <a:r>
              <a:rPr lang="en-US" sz="1400" dirty="0" err="1" smtClean="0"/>
              <a:t>regolati</a:t>
            </a:r>
            <a:r>
              <a:rPr lang="en-US" sz="1400" dirty="0" smtClean="0"/>
              <a:t> da “</a:t>
            </a:r>
            <a:r>
              <a:rPr lang="en-US" sz="1400" dirty="0" err="1" smtClean="0"/>
              <a:t>parametri</a:t>
            </a:r>
            <a:r>
              <a:rPr lang="en-US" sz="1400" dirty="0" smtClean="0"/>
              <a:t> di peso” </a:t>
            </a:r>
            <a:r>
              <a:rPr lang="en-US" sz="1400" dirty="0" err="1" smtClean="0"/>
              <a:t>gestiti</a:t>
            </a:r>
            <a:r>
              <a:rPr lang="en-US" sz="1400" dirty="0" smtClean="0"/>
              <a:t> </a:t>
            </a:r>
            <a:r>
              <a:rPr lang="en-US" sz="1400" dirty="0" err="1" smtClean="0"/>
              <a:t>dalla</a:t>
            </a:r>
            <a:r>
              <a:rPr lang="en-US" sz="1400" dirty="0" smtClean="0"/>
              <a:t> community </a:t>
            </a:r>
            <a:r>
              <a:rPr lang="en-US" sz="1400" dirty="0" err="1" smtClean="0"/>
              <a:t>che</a:t>
            </a:r>
            <a:r>
              <a:rPr lang="en-US" sz="1400" dirty="0" smtClean="0"/>
              <a:t> </a:t>
            </a:r>
            <a:r>
              <a:rPr lang="en-US" sz="1400" dirty="0" err="1" smtClean="0"/>
              <a:t>controlla</a:t>
            </a:r>
            <a:r>
              <a:rPr lang="en-US" sz="1400" dirty="0" smtClean="0"/>
              <a:t> </a:t>
            </a:r>
            <a:r>
              <a:rPr lang="en-US" sz="1400" dirty="0" err="1" smtClean="0"/>
              <a:t>anche</a:t>
            </a:r>
            <a:r>
              <a:rPr lang="en-US" sz="1400" dirty="0" smtClean="0"/>
              <a:t> </a:t>
            </a:r>
            <a:r>
              <a:rPr lang="en-US" sz="1400" dirty="0" err="1" smtClean="0"/>
              <a:t>il</a:t>
            </a:r>
            <a:r>
              <a:rPr lang="en-US" sz="1400" dirty="0" smtClean="0"/>
              <a:t> volume di token in </a:t>
            </a:r>
            <a:r>
              <a:rPr lang="en-US" sz="1400" dirty="0" err="1" smtClean="0"/>
              <a:t>circolazione</a:t>
            </a:r>
            <a:endParaRPr lang="en-US" sz="1400" dirty="0" smtClean="0"/>
          </a:p>
        </p:txBody>
      </p:sp>
      <p:sp>
        <p:nvSpPr>
          <p:cNvPr id="4" name="CasellaDiTesto 3"/>
          <p:cNvSpPr txBox="1"/>
          <p:nvPr/>
        </p:nvSpPr>
        <p:spPr>
          <a:xfrm>
            <a:off x="395536" y="1024011"/>
            <a:ext cx="1932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 è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moneta</a:t>
            </a:r>
            <a:endParaRPr lang="en-US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95536" y="2420888"/>
            <a:ext cx="3800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Totalmente</a:t>
            </a:r>
            <a:r>
              <a:rPr lang="en-US" dirty="0" smtClean="0"/>
              <a:t> </a:t>
            </a:r>
            <a:r>
              <a:rPr lang="en-US" dirty="0" err="1" smtClean="0"/>
              <a:t>controllata</a:t>
            </a:r>
            <a:r>
              <a:rPr lang="en-US" dirty="0" smtClean="0"/>
              <a:t> </a:t>
            </a:r>
            <a:r>
              <a:rPr lang="en-US" dirty="0" err="1" smtClean="0"/>
              <a:t>dalla</a:t>
            </a:r>
            <a:r>
              <a:rPr lang="en-US" dirty="0" smtClean="0"/>
              <a:t> </a:t>
            </a:r>
            <a:r>
              <a:rPr lang="en-US" dirty="0" err="1" smtClean="0"/>
              <a:t>comunità</a:t>
            </a:r>
            <a:endParaRPr lang="en-US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53429" y="4067780"/>
            <a:ext cx="3510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Alleanza</a:t>
            </a:r>
            <a:r>
              <a:rPr lang="en-US" dirty="0" smtClean="0"/>
              <a:t> </a:t>
            </a:r>
            <a:r>
              <a:rPr lang="en-US" dirty="0" err="1" smtClean="0"/>
              <a:t>tra</a:t>
            </a:r>
            <a:r>
              <a:rPr lang="en-US" dirty="0" smtClean="0"/>
              <a:t> Cittadino e stakeholder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36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15235" y="462635"/>
            <a:ext cx="4064969" cy="10541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rtlCol="0" anchor="ctr" anchorCtr="0"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>
              <a:spcBef>
                <a:spcPct val="0"/>
              </a:spcBef>
            </a:pPr>
            <a:r>
              <a:rPr lang="it-IT" altLang="it-IT" sz="3200" dirty="0">
                <a:solidFill>
                  <a:srgbClr val="6845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</a:rPr>
              <a:t>Local </a:t>
            </a:r>
            <a:r>
              <a:rPr lang="it-IT" altLang="it-IT" sz="3200" dirty="0" err="1">
                <a:solidFill>
                  <a:srgbClr val="6845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</a:rPr>
              <a:t>Token</a:t>
            </a:r>
            <a:r>
              <a:rPr lang="it-IT" altLang="it-IT" sz="3200" dirty="0">
                <a:solidFill>
                  <a:srgbClr val="6845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</a:rPr>
              <a:t> Economy</a:t>
            </a:r>
          </a:p>
          <a:p>
            <a:pPr algn="ctr">
              <a:spcBef>
                <a:spcPct val="0"/>
              </a:spcBef>
            </a:pPr>
            <a:r>
              <a:rPr lang="it-IT" sz="3200" dirty="0">
                <a:solidFill>
                  <a:srgbClr val="6845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</a:rPr>
              <a:t>e comunità energetiche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="" xmlns:a16="http://schemas.microsoft.com/office/drawing/2014/main" id="{A55B3655-06D2-474E-B835-20FAB86D8A20}"/>
              </a:ext>
            </a:extLst>
          </p:cNvPr>
          <p:cNvSpPr txBox="1"/>
          <p:nvPr/>
        </p:nvSpPr>
        <p:spPr>
          <a:xfrm>
            <a:off x="467544" y="3189409"/>
            <a:ext cx="1524568" cy="646331"/>
          </a:xfrm>
          <a:prstGeom prst="rect">
            <a:avLst/>
          </a:prstGeom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/>
              <a:t>Comunità energetiche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="" xmlns:a16="http://schemas.microsoft.com/office/drawing/2014/main" id="{A17066F6-FA87-4377-8417-729FEE37FCBD}"/>
              </a:ext>
            </a:extLst>
          </p:cNvPr>
          <p:cNvSpPr txBox="1"/>
          <p:nvPr/>
        </p:nvSpPr>
        <p:spPr>
          <a:xfrm>
            <a:off x="3639440" y="2570128"/>
            <a:ext cx="5209297" cy="1938992"/>
          </a:xfrm>
          <a:prstGeom prst="rect">
            <a:avLst/>
          </a:prstGeom>
          <a:ln w="3175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Iniziative remunerate in </a:t>
            </a:r>
            <a:r>
              <a:rPr lang="it-IT" b="1" dirty="0" err="1"/>
              <a:t>token</a:t>
            </a:r>
            <a:r>
              <a:rPr lang="it-IT" b="1" dirty="0"/>
              <a:t> </a:t>
            </a:r>
          </a:p>
          <a:p>
            <a:r>
              <a:rPr lang="it-IT" dirty="0" smtClean="0"/>
              <a:t>-</a:t>
            </a:r>
            <a:r>
              <a:rPr lang="it-IT" sz="1400" dirty="0" smtClean="0"/>
              <a:t>Supporto </a:t>
            </a:r>
            <a:r>
              <a:rPr lang="it-IT" sz="1400" dirty="0"/>
              <a:t>allo sviluppo della rete di comunità energetiche</a:t>
            </a:r>
          </a:p>
          <a:p>
            <a:pPr marL="65485" indent="-65485">
              <a:buFontTx/>
              <a:buChar char="-"/>
            </a:pPr>
            <a:r>
              <a:rPr lang="it-IT" sz="1400" dirty="0"/>
              <a:t>Curve di </a:t>
            </a:r>
            <a:r>
              <a:rPr lang="it-IT" sz="1400" dirty="0" err="1"/>
              <a:t>premialità</a:t>
            </a:r>
            <a:r>
              <a:rPr lang="it-IT" sz="1400" dirty="0"/>
              <a:t> per la massimizzazione dell’energia condivisa</a:t>
            </a:r>
          </a:p>
          <a:p>
            <a:pPr marL="65485" indent="-65485">
              <a:buFontTx/>
              <a:buChar char="-"/>
            </a:pPr>
            <a:r>
              <a:rPr lang="it-IT" sz="1400" dirty="0"/>
              <a:t>Supporto alla installazione </a:t>
            </a:r>
            <a:r>
              <a:rPr lang="it-IT" sz="1400" dirty="0" smtClean="0"/>
              <a:t>di </a:t>
            </a:r>
            <a:r>
              <a:rPr lang="it-IT" sz="1400" dirty="0" err="1"/>
              <a:t>smart</a:t>
            </a:r>
            <a:r>
              <a:rPr lang="it-IT" sz="1400" dirty="0"/>
              <a:t> </a:t>
            </a:r>
            <a:r>
              <a:rPr lang="it-IT" sz="1400" dirty="0" err="1"/>
              <a:t>homes</a:t>
            </a:r>
            <a:r>
              <a:rPr lang="it-IT" sz="1400" dirty="0"/>
              <a:t> </a:t>
            </a:r>
            <a:r>
              <a:rPr lang="it-IT" sz="1400" dirty="0" smtClean="0"/>
              <a:t>e </a:t>
            </a:r>
            <a:r>
              <a:rPr lang="it-IT" sz="1400" dirty="0"/>
              <a:t>gestione </a:t>
            </a:r>
            <a:r>
              <a:rPr lang="it-IT" sz="1400" dirty="0" smtClean="0"/>
              <a:t>energetica</a:t>
            </a:r>
            <a:endParaRPr lang="it-IT" sz="1400" dirty="0"/>
          </a:p>
          <a:p>
            <a:pPr marL="65485" indent="-65485">
              <a:buFontTx/>
              <a:buChar char="-"/>
            </a:pPr>
            <a:r>
              <a:rPr lang="it-IT" sz="1400" dirty="0"/>
              <a:t>Supporto alla gestione e remunerazione della flessibilità (accordi con distributori e </a:t>
            </a:r>
            <a:r>
              <a:rPr lang="it-IT" sz="1400" dirty="0" err="1"/>
              <a:t>energy</a:t>
            </a:r>
            <a:r>
              <a:rPr lang="it-IT" sz="1400" dirty="0"/>
              <a:t> </a:t>
            </a:r>
            <a:r>
              <a:rPr lang="it-IT" sz="1400" dirty="0" smtClean="0"/>
              <a:t>trader) </a:t>
            </a:r>
            <a:endParaRPr lang="it-IT" sz="1400" dirty="0"/>
          </a:p>
          <a:p>
            <a:pPr marL="65485" indent="-65485">
              <a:buFontTx/>
              <a:buChar char="-"/>
            </a:pPr>
            <a:r>
              <a:rPr lang="it-IT" sz="1400" dirty="0"/>
              <a:t>Supporto alla riqualificazione (</a:t>
            </a:r>
            <a:r>
              <a:rPr lang="it-IT" sz="1400" dirty="0" err="1"/>
              <a:t>superbonus</a:t>
            </a:r>
            <a:r>
              <a:rPr lang="it-IT" sz="1400" dirty="0"/>
              <a:t> 110 </a:t>
            </a:r>
            <a:r>
              <a:rPr lang="it-IT" sz="1400" dirty="0" smtClean="0"/>
              <a:t>%)</a:t>
            </a:r>
          </a:p>
          <a:p>
            <a:pPr marL="65485" indent="-65485">
              <a:buFontTx/>
              <a:buChar char="-"/>
            </a:pPr>
            <a:r>
              <a:rPr lang="it-IT" sz="1400" dirty="0" smtClean="0"/>
              <a:t>Energy Gaming su risparmio energetico ed autoconsumo</a:t>
            </a:r>
            <a:endParaRPr lang="it-IT" sz="1400" dirty="0"/>
          </a:p>
        </p:txBody>
      </p:sp>
      <p:sp>
        <p:nvSpPr>
          <p:cNvPr id="28" name="Freccia a sinistra 27">
            <a:extLst>
              <a:ext uri="{FF2B5EF4-FFF2-40B4-BE49-F238E27FC236}">
                <a16:creationId xmlns="" xmlns:a16="http://schemas.microsoft.com/office/drawing/2014/main" id="{57BD1D86-F6F5-469A-8359-812E71430094}"/>
              </a:ext>
            </a:extLst>
          </p:cNvPr>
          <p:cNvSpPr/>
          <p:nvPr/>
        </p:nvSpPr>
        <p:spPr>
          <a:xfrm rot="10800000">
            <a:off x="2345907" y="3351343"/>
            <a:ext cx="993558" cy="484396"/>
          </a:xfrm>
          <a:prstGeom prst="leftArrow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50800" h="762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5" name="Gruppo 4"/>
          <p:cNvGrpSpPr/>
          <p:nvPr/>
        </p:nvGrpSpPr>
        <p:grpSpPr>
          <a:xfrm>
            <a:off x="5073085" y="188640"/>
            <a:ext cx="2383703" cy="1539282"/>
            <a:chOff x="7442421" y="93176"/>
            <a:chExt cx="2385391" cy="1616413"/>
          </a:xfrm>
        </p:grpSpPr>
        <p:sp>
          <p:nvSpPr>
            <p:cNvPr id="34" name="Rectangle 21">
              <a:extLst>
                <a:ext uri="{FF2B5EF4-FFF2-40B4-BE49-F238E27FC236}">
                  <a16:creationId xmlns="" xmlns:a16="http://schemas.microsoft.com/office/drawing/2014/main" id="{E9C041C9-FF0F-4E79-877E-5214FE18E0EE}"/>
                </a:ext>
              </a:extLst>
            </p:cNvPr>
            <p:cNvSpPr/>
            <p:nvPr/>
          </p:nvSpPr>
          <p:spPr>
            <a:xfrm>
              <a:off x="7819690" y="744251"/>
              <a:ext cx="1768515" cy="29087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it-IT" sz="1200" dirty="0">
                  <a:sym typeface="Calibri"/>
                </a:rPr>
                <a:t>Banca del tempo</a:t>
              </a:r>
              <a:endParaRPr lang="it-IT" sz="1200" dirty="0">
                <a:cs typeface="Futura Medium" panose="020B0602020204020303" pitchFamily="34" charset="-79"/>
              </a:endParaRPr>
            </a:p>
          </p:txBody>
        </p:sp>
        <p:sp>
          <p:nvSpPr>
            <p:cNvPr id="4" name="Figura a mano libera 3"/>
            <p:cNvSpPr/>
            <p:nvPr/>
          </p:nvSpPr>
          <p:spPr>
            <a:xfrm>
              <a:off x="7442421" y="93176"/>
              <a:ext cx="2385391" cy="1616413"/>
            </a:xfrm>
            <a:custGeom>
              <a:avLst/>
              <a:gdLst>
                <a:gd name="connsiteX0" fmla="*/ 0 w 2385391"/>
                <a:gd name="connsiteY0" fmla="*/ 49947 h 1616413"/>
                <a:gd name="connsiteX1" fmla="*/ 771276 w 2385391"/>
                <a:gd name="connsiteY1" fmla="*/ 1616354 h 1616413"/>
                <a:gd name="connsiteX2" fmla="*/ 1470991 w 2385391"/>
                <a:gd name="connsiteY2" fmla="*/ 2240 h 1616413"/>
                <a:gd name="connsiteX3" fmla="*/ 2385391 w 2385391"/>
                <a:gd name="connsiteY3" fmla="*/ 1266497 h 1616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5391" h="1616413">
                  <a:moveTo>
                    <a:pt x="0" y="49947"/>
                  </a:moveTo>
                  <a:cubicBezTo>
                    <a:pt x="263055" y="837126"/>
                    <a:pt x="526111" y="1624305"/>
                    <a:pt x="771276" y="1616354"/>
                  </a:cubicBezTo>
                  <a:cubicBezTo>
                    <a:pt x="1016441" y="1608403"/>
                    <a:pt x="1201972" y="60549"/>
                    <a:pt x="1470991" y="2240"/>
                  </a:cubicBezTo>
                  <a:cubicBezTo>
                    <a:pt x="1740010" y="-56069"/>
                    <a:pt x="2225040" y="1041210"/>
                    <a:pt x="2385391" y="1266497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/>
            </a:p>
          </p:txBody>
        </p:sp>
        <p:sp>
          <p:nvSpPr>
            <p:cNvPr id="35" name="Rectangle 21">
              <a:extLst>
                <a:ext uri="{FF2B5EF4-FFF2-40B4-BE49-F238E27FC236}">
                  <a16:creationId xmlns="" xmlns:a16="http://schemas.microsoft.com/office/drawing/2014/main" id="{FC8C5804-4640-49D4-8197-089B61A3F320}"/>
                </a:ext>
              </a:extLst>
            </p:cNvPr>
            <p:cNvSpPr/>
            <p:nvPr/>
          </p:nvSpPr>
          <p:spPr>
            <a:xfrm>
              <a:off x="7821435" y="1057592"/>
              <a:ext cx="1768515" cy="29087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it-IT" sz="1200" dirty="0">
                  <a:sym typeface="Calibri"/>
                </a:rPr>
                <a:t>Sharing economy</a:t>
              </a:r>
              <a:endParaRPr lang="it-IT" sz="1200" dirty="0">
                <a:cs typeface="Futura Medium" panose="020B0602020204020303" pitchFamily="34" charset="-79"/>
              </a:endParaRPr>
            </a:p>
          </p:txBody>
        </p:sp>
        <p:sp>
          <p:nvSpPr>
            <p:cNvPr id="32" name="Rectangle 21">
              <a:extLst>
                <a:ext uri="{FF2B5EF4-FFF2-40B4-BE49-F238E27FC236}">
                  <a16:creationId xmlns="" xmlns:a16="http://schemas.microsoft.com/office/drawing/2014/main" id="{DFE6B582-4F5E-495D-A33C-E6F2D2E2CF11}"/>
                </a:ext>
              </a:extLst>
            </p:cNvPr>
            <p:cNvSpPr/>
            <p:nvPr/>
          </p:nvSpPr>
          <p:spPr>
            <a:xfrm>
              <a:off x="7821435" y="403852"/>
              <a:ext cx="1768515" cy="29087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it-IT" sz="1200" dirty="0">
                  <a:sym typeface="Calibri"/>
                </a:rPr>
                <a:t>Energy community</a:t>
              </a:r>
              <a:endParaRPr lang="it-IT" sz="1200" dirty="0">
                <a:cs typeface="Futura Medium" panose="020B0602020204020303" pitchFamily="34" charset="-79"/>
              </a:endParaRPr>
            </a:p>
          </p:txBody>
        </p:sp>
      </p:grpSp>
      <p:pic>
        <p:nvPicPr>
          <p:cNvPr id="1030" name="Picture 6" descr="5 Ways How Businesses and Startups can Benefit from Blockchain - IQVIS Inc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519" y="805628"/>
            <a:ext cx="867977" cy="86797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roce 10"/>
          <p:cNvSpPr/>
          <p:nvPr/>
        </p:nvSpPr>
        <p:spPr>
          <a:xfrm>
            <a:off x="7663094" y="1121767"/>
            <a:ext cx="388355" cy="362960"/>
          </a:xfrm>
          <a:prstGeom prst="plus">
            <a:avLst>
              <a:gd name="adj" fmla="val 3996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</p:spTree>
    <p:extLst>
      <p:ext uri="{BB962C8B-B14F-4D97-AF65-F5344CB8AC3E}">
        <p14:creationId xmlns:p14="http://schemas.microsoft.com/office/powerpoint/2010/main" val="28226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323528" y="2660084"/>
            <a:ext cx="54264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REC</a:t>
            </a:r>
            <a:endParaRPr lang="en-US" dirty="0"/>
          </a:p>
        </p:txBody>
      </p:sp>
      <p:sp>
        <p:nvSpPr>
          <p:cNvPr id="39" name="CasellaDiTesto 38"/>
          <p:cNvSpPr txBox="1"/>
          <p:nvPr/>
        </p:nvSpPr>
        <p:spPr>
          <a:xfrm>
            <a:off x="726424" y="140324"/>
            <a:ext cx="7454413" cy="11772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rtlCol="0" anchor="ctr" anchorCtr="0"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defPPr>
              <a:defRPr lang="it-IT"/>
            </a:defPPr>
            <a:lvl1pPr algn="ctr">
              <a:spcBef>
                <a:spcPct val="0"/>
              </a:spcBef>
              <a:defRPr sz="3600">
                <a:solidFill>
                  <a:srgbClr val="6845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 smtClean="0"/>
              <a:t>La roadmap di </a:t>
            </a:r>
            <a:r>
              <a:rPr lang="en-US" dirty="0" err="1" smtClean="0"/>
              <a:t>sviluppo</a:t>
            </a:r>
            <a:r>
              <a:rPr lang="en-US" dirty="0" smtClean="0"/>
              <a:t>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comunità</a:t>
            </a:r>
            <a:r>
              <a:rPr lang="en-US" dirty="0"/>
              <a:t> </a:t>
            </a:r>
            <a:r>
              <a:rPr lang="en-US" dirty="0" err="1"/>
              <a:t>energetiche</a:t>
            </a:r>
            <a:endParaRPr lang="en-US" dirty="0"/>
          </a:p>
        </p:txBody>
      </p:sp>
      <p:sp>
        <p:nvSpPr>
          <p:cNvPr id="4" name="Ovale 3"/>
          <p:cNvSpPr/>
          <p:nvPr/>
        </p:nvSpPr>
        <p:spPr>
          <a:xfrm>
            <a:off x="654416" y="3079037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Connettore 1 60"/>
          <p:cNvCxnSpPr/>
          <p:nvPr/>
        </p:nvCxnSpPr>
        <p:spPr>
          <a:xfrm>
            <a:off x="1086464" y="2132856"/>
            <a:ext cx="0" cy="196036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asellaDiTesto 61"/>
          <p:cNvSpPr txBox="1"/>
          <p:nvPr/>
        </p:nvSpPr>
        <p:spPr>
          <a:xfrm>
            <a:off x="760092" y="405169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2021</a:t>
            </a:r>
            <a:endParaRPr lang="en-US" dirty="0"/>
          </a:p>
        </p:txBody>
      </p:sp>
      <p:sp>
        <p:nvSpPr>
          <p:cNvPr id="8" name="Triangolo isoscele 7"/>
          <p:cNvSpPr/>
          <p:nvPr/>
        </p:nvSpPr>
        <p:spPr>
          <a:xfrm rot="16200000">
            <a:off x="2174557" y="1391597"/>
            <a:ext cx="694424" cy="3524397"/>
          </a:xfrm>
          <a:prstGeom prst="triangle">
            <a:avLst/>
          </a:prstGeom>
          <a:pattFill prst="dkDn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e 10"/>
          <p:cNvSpPr/>
          <p:nvPr/>
        </p:nvSpPr>
        <p:spPr>
          <a:xfrm>
            <a:off x="4330575" y="2780928"/>
            <a:ext cx="216024" cy="22066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e 11"/>
          <p:cNvSpPr/>
          <p:nvPr/>
        </p:nvSpPr>
        <p:spPr>
          <a:xfrm>
            <a:off x="4330575" y="3039657"/>
            <a:ext cx="216024" cy="22066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e 12"/>
          <p:cNvSpPr/>
          <p:nvPr/>
        </p:nvSpPr>
        <p:spPr>
          <a:xfrm>
            <a:off x="4330575" y="3322566"/>
            <a:ext cx="216024" cy="22066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CasellaDiTesto 68"/>
          <p:cNvSpPr txBox="1"/>
          <p:nvPr/>
        </p:nvSpPr>
        <p:spPr>
          <a:xfrm>
            <a:off x="1003309" y="1480289"/>
            <a:ext cx="1117879" cy="40011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/>
              <a:t>Incubazione</a:t>
            </a:r>
            <a:r>
              <a:rPr lang="en-US" sz="1000" dirty="0" smtClean="0"/>
              <a:t>, </a:t>
            </a:r>
          </a:p>
          <a:p>
            <a:pPr algn="ctr"/>
            <a:r>
              <a:rPr lang="en-US" sz="1000" dirty="0" err="1" smtClean="0"/>
              <a:t>Sperimentazione</a:t>
            </a:r>
            <a:endParaRPr lang="en-US" sz="1000" dirty="0"/>
          </a:p>
        </p:txBody>
      </p:sp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340" y="3501009"/>
            <a:ext cx="4248406" cy="272779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CasellaDiTesto 53"/>
          <p:cNvSpPr txBox="1"/>
          <p:nvPr/>
        </p:nvSpPr>
        <p:spPr>
          <a:xfrm>
            <a:off x="2798083" y="4060600"/>
            <a:ext cx="1282233" cy="73866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Svilupo</a:t>
            </a:r>
            <a:r>
              <a:rPr lang="en-US" sz="1400" dirty="0" smtClean="0"/>
              <a:t> di </a:t>
            </a:r>
            <a:r>
              <a:rPr lang="en-US" sz="1400" b="1" dirty="0" err="1" smtClean="0">
                <a:solidFill>
                  <a:srgbClr val="FF0000"/>
                </a:solidFill>
              </a:rPr>
              <a:t>modelli</a:t>
            </a:r>
            <a:r>
              <a:rPr lang="en-US" sz="1400" b="1" dirty="0" smtClean="0">
                <a:solidFill>
                  <a:srgbClr val="FF0000"/>
                </a:solidFill>
              </a:rPr>
              <a:t> di </a:t>
            </a:r>
            <a:r>
              <a:rPr lang="en-US" sz="1400" b="1" dirty="0" err="1" smtClean="0">
                <a:solidFill>
                  <a:srgbClr val="FF0000"/>
                </a:solidFill>
              </a:rPr>
              <a:t>riferimento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3" name="Connettore 7 2"/>
          <p:cNvCxnSpPr>
            <a:stCxn id="8" idx="5"/>
            <a:endCxn id="69" idx="2"/>
          </p:cNvCxnSpPr>
          <p:nvPr/>
        </p:nvCxnSpPr>
        <p:spPr>
          <a:xfrm rot="16200000" flipV="1">
            <a:off x="1492115" y="1950534"/>
            <a:ext cx="1099791" cy="959521"/>
          </a:xfrm>
          <a:prstGeom prst="curvedConnector5">
            <a:avLst>
              <a:gd name="adj1" fmla="val 20786"/>
              <a:gd name="adj2" fmla="val 38967"/>
              <a:gd name="adj3" fmla="val 79214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7 58"/>
          <p:cNvCxnSpPr>
            <a:stCxn id="54" idx="0"/>
            <a:endCxn id="13" idx="4"/>
          </p:cNvCxnSpPr>
          <p:nvPr/>
        </p:nvCxnSpPr>
        <p:spPr>
          <a:xfrm rot="5400000" flipH="1" flipV="1">
            <a:off x="3680211" y="3302225"/>
            <a:ext cx="517365" cy="999387"/>
          </a:xfrm>
          <a:prstGeom prst="curvedConnector3">
            <a:avLst>
              <a:gd name="adj1" fmla="val 5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rapezio 40"/>
          <p:cNvSpPr/>
          <p:nvPr/>
        </p:nvSpPr>
        <p:spPr>
          <a:xfrm rot="16200000">
            <a:off x="4993864" y="1030320"/>
            <a:ext cx="3481358" cy="4248406"/>
          </a:xfrm>
          <a:prstGeom prst="trapezoid">
            <a:avLst>
              <a:gd name="adj" fmla="val 39735"/>
            </a:avLst>
          </a:prstGeom>
          <a:pattFill prst="wd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CasellaDiTesto 57"/>
          <p:cNvSpPr txBox="1"/>
          <p:nvPr/>
        </p:nvSpPr>
        <p:spPr>
          <a:xfrm>
            <a:off x="6300192" y="2800288"/>
            <a:ext cx="1427274" cy="44172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Sviluppo</a:t>
            </a:r>
            <a:r>
              <a:rPr lang="en-US" sz="1200" dirty="0" smtClean="0"/>
              <a:t> </a:t>
            </a:r>
            <a:r>
              <a:rPr lang="en-US" sz="1200" dirty="0" err="1" smtClean="0"/>
              <a:t>delle</a:t>
            </a:r>
            <a:r>
              <a:rPr lang="en-US" sz="1200" dirty="0" smtClean="0"/>
              <a:t> CE </a:t>
            </a:r>
            <a:r>
              <a:rPr lang="en-US" sz="1200" dirty="0" err="1" smtClean="0"/>
              <a:t>su</a:t>
            </a:r>
            <a:r>
              <a:rPr lang="en-US" sz="1200" dirty="0" smtClean="0"/>
              <a:t> </a:t>
            </a:r>
            <a:r>
              <a:rPr lang="en-US" sz="1200" dirty="0" err="1" smtClean="0"/>
              <a:t>larga</a:t>
            </a:r>
            <a:r>
              <a:rPr lang="en-US" sz="1200" dirty="0" smtClean="0"/>
              <a:t> </a:t>
            </a:r>
            <a:r>
              <a:rPr lang="en-US" sz="1200" dirty="0" err="1" smtClean="0"/>
              <a:t>scala</a:t>
            </a:r>
            <a:endParaRPr lang="en-US" sz="12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2550199" y="2980190"/>
            <a:ext cx="988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REC/CEC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00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8" grpId="0" animBg="1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9872" y="260648"/>
            <a:ext cx="2363147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Arrivederci al </a:t>
            </a:r>
            <a:r>
              <a:rPr lang="en-US" b="1" i="1" dirty="0" smtClean="0">
                <a:solidFill>
                  <a:srgbClr val="FF0000"/>
                </a:solidFill>
              </a:rPr>
              <a:t>19 Maggio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724128" y="6165304"/>
            <a:ext cx="2762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mauro.annunziato@enea.it</a:t>
            </a:r>
            <a:endParaRPr lang="en-US" i="1" dirty="0">
              <a:solidFill>
                <a:srgbClr val="0070C0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3929908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187624" y="5229200"/>
            <a:ext cx="712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www.enea.it/it/seguici/events/comunitaenergetiche_19mag2021/sviluppo-e-futuro-delle-comunita-energetiche-in-italia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442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1205876" y="151986"/>
            <a:ext cx="6988643" cy="11772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rtlCol="0" anchor="ctr" anchorCtr="0"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defPPr>
              <a:defRPr lang="it-IT"/>
            </a:defPPr>
            <a:lvl1pPr algn="ctr">
              <a:spcBef>
                <a:spcPct val="0"/>
              </a:spcBef>
              <a:defRPr sz="3600">
                <a:solidFill>
                  <a:srgbClr val="6845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it-IT" dirty="0" smtClean="0"/>
              <a:t>I «modelli di riferimento» </a:t>
            </a:r>
            <a:r>
              <a:rPr lang="it-IT" dirty="0"/>
              <a:t>per le</a:t>
            </a:r>
          </a:p>
          <a:p>
            <a:r>
              <a:rPr lang="it-IT" dirty="0"/>
              <a:t> comunità energetiche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3733702" y="2097328"/>
            <a:ext cx="1752826" cy="1402943"/>
            <a:chOff x="7220876" y="5372070"/>
            <a:chExt cx="1752826" cy="1402943"/>
          </a:xfrm>
        </p:grpSpPr>
        <p:pic>
          <p:nvPicPr>
            <p:cNvPr id="6" name="Picture 2" descr="Modello di Business: un definizione pratica del Business Model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0876" y="5372070"/>
              <a:ext cx="1752826" cy="866011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ttangolo 6"/>
            <p:cNvSpPr/>
            <p:nvPr/>
          </p:nvSpPr>
          <p:spPr>
            <a:xfrm>
              <a:off x="7708759" y="6251793"/>
              <a:ext cx="94567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err="1"/>
                <a:t>Modelli</a:t>
              </a:r>
              <a:r>
                <a:rPr lang="en-US" sz="1400" dirty="0"/>
                <a:t> </a:t>
              </a:r>
              <a:r>
                <a:rPr lang="en-US" sz="1400" dirty="0" smtClean="0"/>
                <a:t>di </a:t>
              </a:r>
              <a:r>
                <a:rPr lang="en-US" sz="1400" dirty="0"/>
                <a:t>business</a:t>
              </a:r>
            </a:p>
          </p:txBody>
        </p:sp>
      </p:grpSp>
      <p:grpSp>
        <p:nvGrpSpPr>
          <p:cNvPr id="8" name="Gruppo 7"/>
          <p:cNvGrpSpPr/>
          <p:nvPr/>
        </p:nvGrpSpPr>
        <p:grpSpPr>
          <a:xfrm>
            <a:off x="6307939" y="1792234"/>
            <a:ext cx="1564781" cy="2024172"/>
            <a:chOff x="7308304" y="1419621"/>
            <a:chExt cx="1564781" cy="2024172"/>
          </a:xfrm>
        </p:grpSpPr>
        <p:grpSp>
          <p:nvGrpSpPr>
            <p:cNvPr id="9" name="Gruppo 8"/>
            <p:cNvGrpSpPr/>
            <p:nvPr/>
          </p:nvGrpSpPr>
          <p:grpSpPr>
            <a:xfrm>
              <a:off x="7308304" y="1419621"/>
              <a:ext cx="1564781" cy="1500952"/>
              <a:chOff x="6801256" y="5129620"/>
              <a:chExt cx="1752600" cy="134625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" name="Ovale 10"/>
              <p:cNvSpPr/>
              <p:nvPr/>
            </p:nvSpPr>
            <p:spPr>
              <a:xfrm>
                <a:off x="6801256" y="5129620"/>
                <a:ext cx="1752600" cy="1346250"/>
              </a:xfrm>
              <a:prstGeom prst="ellipse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  <a:p>
                <a:pPr algn="ctr"/>
                <a:endParaRPr lang="en-US" sz="1200" dirty="0" smtClean="0">
                  <a:solidFill>
                    <a:srgbClr val="0070C0"/>
                  </a:solidFill>
                </a:endParaRPr>
              </a:p>
              <a:p>
                <a:pPr algn="ctr"/>
                <a:r>
                  <a:rPr lang="en-US" sz="1200" dirty="0" smtClean="0">
                    <a:solidFill>
                      <a:srgbClr val="0070C0"/>
                    </a:solidFill>
                  </a:rPr>
                  <a:t>Cooperative di </a:t>
                </a:r>
                <a:r>
                  <a:rPr lang="en-US" sz="1200" dirty="0" err="1" smtClean="0">
                    <a:solidFill>
                      <a:srgbClr val="0070C0"/>
                    </a:solidFill>
                  </a:rPr>
                  <a:t>Comunità</a:t>
                </a:r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</p:txBody>
          </p:sp>
          <p:pic>
            <p:nvPicPr>
              <p:cNvPr id="12" name="Picture 4" descr="https://incontromeditaly.files.wordpress.com/2009/12/palestina_translation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274059" y="5744591"/>
                <a:ext cx="849745" cy="566496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" name="Rettangolo 9"/>
            <p:cNvSpPr/>
            <p:nvPr/>
          </p:nvSpPr>
          <p:spPr>
            <a:xfrm>
              <a:off x="7362098" y="2920573"/>
              <a:ext cx="145719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err="1" smtClean="0"/>
                <a:t>Modelli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giuridici</a:t>
              </a:r>
              <a:r>
                <a:rPr lang="en-US" sz="1400" dirty="0" smtClean="0"/>
                <a:t> e </a:t>
              </a:r>
              <a:r>
                <a:rPr lang="en-US" sz="1400" dirty="0" err="1" smtClean="0"/>
                <a:t>territoriali</a:t>
              </a:r>
              <a:endParaRPr lang="en-US" sz="1400" dirty="0"/>
            </a:p>
          </p:txBody>
        </p:sp>
      </p:grpSp>
      <p:grpSp>
        <p:nvGrpSpPr>
          <p:cNvPr id="13" name="Gruppo 12"/>
          <p:cNvGrpSpPr/>
          <p:nvPr/>
        </p:nvGrpSpPr>
        <p:grpSpPr>
          <a:xfrm>
            <a:off x="1394036" y="1985230"/>
            <a:ext cx="1573329" cy="1418718"/>
            <a:chOff x="519912" y="4797152"/>
            <a:chExt cx="1924581" cy="1712246"/>
          </a:xfrm>
        </p:grpSpPr>
        <p:sp>
          <p:nvSpPr>
            <p:cNvPr id="14" name="Rettangolo 13"/>
            <p:cNvSpPr/>
            <p:nvPr/>
          </p:nvSpPr>
          <p:spPr>
            <a:xfrm>
              <a:off x="1036141" y="6137943"/>
              <a:ext cx="892122" cy="3714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/>
                <a:t>P</a:t>
              </a:r>
              <a:r>
                <a:rPr lang="en-US" sz="1400" dirty="0" smtClean="0"/>
                <a:t>olicies</a:t>
              </a:r>
              <a:endParaRPr lang="en-US" sz="1400" dirty="0"/>
            </a:p>
          </p:txBody>
        </p:sp>
        <p:pic>
          <p:nvPicPr>
            <p:cNvPr id="15" name="Picture 2" descr="Politiche Retributive e Sistemi di Incentivazion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912" y="4797152"/>
              <a:ext cx="1924581" cy="1340791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8" name="CasellaDiTesto 47"/>
          <p:cNvSpPr txBox="1"/>
          <p:nvPr/>
        </p:nvSpPr>
        <p:spPr>
          <a:xfrm>
            <a:off x="5777483" y="4920796"/>
            <a:ext cx="1975221" cy="76944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0000"/>
                </a:solidFill>
              </a:rPr>
              <a:t>Smart Energy Community</a:t>
            </a:r>
          </a:p>
          <a:p>
            <a:pPr marL="93663" indent="-93663">
              <a:buFont typeface="Arial" panose="020B0604020202020204" pitchFamily="34" charset="0"/>
              <a:buChar char="•"/>
            </a:pPr>
            <a:r>
              <a:rPr lang="en-US" sz="1100" dirty="0" smtClean="0"/>
              <a:t>10.000-100.000 </a:t>
            </a:r>
            <a:r>
              <a:rPr lang="en-US" sz="1100" dirty="0" err="1" smtClean="0"/>
              <a:t>persone</a:t>
            </a:r>
            <a:endParaRPr lang="en-US" sz="1100" dirty="0" smtClean="0"/>
          </a:p>
          <a:p>
            <a:pPr marL="93663" indent="-93663">
              <a:buFont typeface="Arial" panose="020B0604020202020204" pitchFamily="34" charset="0"/>
              <a:buChar char="•"/>
            </a:pPr>
            <a:r>
              <a:rPr lang="en-US" sz="1100" dirty="0"/>
              <a:t>e</a:t>
            </a:r>
            <a:r>
              <a:rPr lang="en-US" sz="1100" dirty="0" smtClean="0"/>
              <a:t>nergy sharing + social + </a:t>
            </a:r>
          </a:p>
          <a:p>
            <a:r>
              <a:rPr lang="en-US" sz="1100" dirty="0"/>
              <a:t> </a:t>
            </a:r>
            <a:r>
              <a:rPr lang="en-US" sz="1100" dirty="0" smtClean="0"/>
              <a:t> economics + circular economy</a:t>
            </a:r>
            <a:endParaRPr lang="en-US" sz="1100" dirty="0"/>
          </a:p>
        </p:txBody>
      </p:sp>
      <p:grpSp>
        <p:nvGrpSpPr>
          <p:cNvPr id="49" name="Gruppo 48"/>
          <p:cNvGrpSpPr/>
          <p:nvPr/>
        </p:nvGrpSpPr>
        <p:grpSpPr>
          <a:xfrm>
            <a:off x="3466473" y="4279410"/>
            <a:ext cx="1956480" cy="1879682"/>
            <a:chOff x="6272286" y="1924656"/>
            <a:chExt cx="2664296" cy="2448272"/>
          </a:xfrm>
        </p:grpSpPr>
        <p:sp>
          <p:nvSpPr>
            <p:cNvPr id="50" name="Ovale 49"/>
            <p:cNvSpPr/>
            <p:nvPr/>
          </p:nvSpPr>
          <p:spPr>
            <a:xfrm>
              <a:off x="6272286" y="1924656"/>
              <a:ext cx="2664296" cy="2448272"/>
            </a:xfrm>
            <a:prstGeom prst="ellipse">
              <a:avLst/>
            </a:prstGeom>
            <a:pattFill prst="solidDmnd">
              <a:fgClr>
                <a:srgbClr val="0070C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e 50"/>
            <p:cNvSpPr/>
            <p:nvPr/>
          </p:nvSpPr>
          <p:spPr>
            <a:xfrm>
              <a:off x="7236296" y="2428712"/>
              <a:ext cx="360040" cy="360040"/>
            </a:xfrm>
            <a:prstGeom prst="ellipse">
              <a:avLst/>
            </a:prstGeom>
            <a:pattFill prst="solidDmnd">
              <a:fgClr>
                <a:schemeClr val="bg1"/>
              </a:fgClr>
              <a:bgClr>
                <a:srgbClr val="92D050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e 51"/>
            <p:cNvSpPr/>
            <p:nvPr/>
          </p:nvSpPr>
          <p:spPr>
            <a:xfrm>
              <a:off x="6616130" y="2788752"/>
              <a:ext cx="360040" cy="360040"/>
            </a:xfrm>
            <a:prstGeom prst="ellipse">
              <a:avLst/>
            </a:prstGeom>
            <a:pattFill prst="solidDmnd">
              <a:fgClr>
                <a:schemeClr val="bg1"/>
              </a:fgClr>
              <a:bgClr>
                <a:srgbClr val="92D050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e 52"/>
            <p:cNvSpPr/>
            <p:nvPr/>
          </p:nvSpPr>
          <p:spPr>
            <a:xfrm>
              <a:off x="7328112" y="3264024"/>
              <a:ext cx="556256" cy="525015"/>
            </a:xfrm>
            <a:prstGeom prst="ellipse">
              <a:avLst/>
            </a:prstGeom>
            <a:pattFill prst="solidDmnd">
              <a:fgClr>
                <a:schemeClr val="bg1"/>
              </a:fgClr>
              <a:bgClr>
                <a:srgbClr val="92D050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e 53"/>
            <p:cNvSpPr/>
            <p:nvPr/>
          </p:nvSpPr>
          <p:spPr>
            <a:xfrm>
              <a:off x="7948278" y="2788070"/>
              <a:ext cx="728178" cy="712938"/>
            </a:xfrm>
            <a:prstGeom prst="ellipse">
              <a:avLst/>
            </a:prstGeom>
            <a:pattFill prst="solidDmnd">
              <a:fgClr>
                <a:schemeClr val="bg1"/>
              </a:fgClr>
              <a:bgClr>
                <a:srgbClr val="92D050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Connettore 7 54"/>
            <p:cNvCxnSpPr>
              <a:stCxn id="52" idx="7"/>
              <a:endCxn id="51" idx="2"/>
            </p:cNvCxnSpPr>
            <p:nvPr/>
          </p:nvCxnSpPr>
          <p:spPr>
            <a:xfrm rot="5400000" flipH="1" flipV="1">
              <a:off x="6963496" y="2568680"/>
              <a:ext cx="232747" cy="312853"/>
            </a:xfrm>
            <a:prstGeom prst="curvedConnector2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7 55"/>
            <p:cNvCxnSpPr>
              <a:endCxn id="54" idx="1"/>
            </p:cNvCxnSpPr>
            <p:nvPr/>
          </p:nvCxnSpPr>
          <p:spPr>
            <a:xfrm>
              <a:off x="7604434" y="2631035"/>
              <a:ext cx="450483" cy="261442"/>
            </a:xfrm>
            <a:prstGeom prst="curvedConnector2">
              <a:avLst/>
            </a:prstGeom>
            <a:ln w="285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ttore 7 56"/>
            <p:cNvCxnSpPr>
              <a:stCxn id="54" idx="3"/>
              <a:endCxn id="53" idx="6"/>
            </p:cNvCxnSpPr>
            <p:nvPr/>
          </p:nvCxnSpPr>
          <p:spPr>
            <a:xfrm rot="5400000">
              <a:off x="7904678" y="3376292"/>
              <a:ext cx="129931" cy="170549"/>
            </a:xfrm>
            <a:prstGeom prst="curvedConnector2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ttore 7 57"/>
            <p:cNvCxnSpPr>
              <a:stCxn id="53" idx="1"/>
              <a:endCxn id="52" idx="5"/>
            </p:cNvCxnSpPr>
            <p:nvPr/>
          </p:nvCxnSpPr>
          <p:spPr>
            <a:xfrm rot="16200000" flipV="1">
              <a:off x="7044086" y="2975422"/>
              <a:ext cx="244846" cy="486131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7 58"/>
            <p:cNvCxnSpPr>
              <a:stCxn id="54" idx="0"/>
              <a:endCxn id="50" idx="7"/>
            </p:cNvCxnSpPr>
            <p:nvPr/>
          </p:nvCxnSpPr>
          <p:spPr>
            <a:xfrm rot="5400000" flipH="1" flipV="1">
              <a:off x="8176950" y="2418615"/>
              <a:ext cx="504873" cy="234038"/>
            </a:xfrm>
            <a:prstGeom prst="curvedConnector3">
              <a:avLst>
                <a:gd name="adj1" fmla="val 75971"/>
              </a:avLst>
            </a:prstGeom>
            <a:ln w="285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7 59"/>
            <p:cNvCxnSpPr>
              <a:stCxn id="51" idx="0"/>
              <a:endCxn id="50" idx="0"/>
            </p:cNvCxnSpPr>
            <p:nvPr/>
          </p:nvCxnSpPr>
          <p:spPr>
            <a:xfrm rot="5400000" flipH="1" flipV="1">
              <a:off x="7258347" y="2082625"/>
              <a:ext cx="504056" cy="188118"/>
            </a:xfrm>
            <a:prstGeom prst="curvedConnector3">
              <a:avLst>
                <a:gd name="adj1" fmla="val 57099"/>
              </a:avLst>
            </a:prstGeom>
            <a:ln w="285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7 60"/>
            <p:cNvCxnSpPr>
              <a:stCxn id="52" idx="2"/>
              <a:endCxn id="50" idx="2"/>
            </p:cNvCxnSpPr>
            <p:nvPr/>
          </p:nvCxnSpPr>
          <p:spPr>
            <a:xfrm rot="10800000" flipV="1">
              <a:off x="6272286" y="2968772"/>
              <a:ext cx="343844" cy="180020"/>
            </a:xfrm>
            <a:prstGeom prst="curvedConnector3">
              <a:avLst>
                <a:gd name="adj1" fmla="val 63464"/>
              </a:avLst>
            </a:prstGeom>
            <a:ln w="285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ttore 7 61"/>
            <p:cNvCxnSpPr>
              <a:stCxn id="53" idx="4"/>
              <a:endCxn id="50" idx="4"/>
            </p:cNvCxnSpPr>
            <p:nvPr/>
          </p:nvCxnSpPr>
          <p:spPr>
            <a:xfrm rot="5400000">
              <a:off x="7313393" y="4080080"/>
              <a:ext cx="583889" cy="1806"/>
            </a:xfrm>
            <a:prstGeom prst="curvedConnector3">
              <a:avLst>
                <a:gd name="adj1" fmla="val 54499"/>
              </a:avLst>
            </a:prstGeom>
            <a:ln w="285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uppo 62"/>
          <p:cNvGrpSpPr/>
          <p:nvPr/>
        </p:nvGrpSpPr>
        <p:grpSpPr>
          <a:xfrm>
            <a:off x="190129" y="3706935"/>
            <a:ext cx="2017678" cy="1961189"/>
            <a:chOff x="611560" y="1569083"/>
            <a:chExt cx="2664296" cy="2448272"/>
          </a:xfrm>
        </p:grpSpPr>
        <p:sp>
          <p:nvSpPr>
            <p:cNvPr id="64" name="Ovale 63"/>
            <p:cNvSpPr/>
            <p:nvPr/>
          </p:nvSpPr>
          <p:spPr>
            <a:xfrm>
              <a:off x="611560" y="1569083"/>
              <a:ext cx="2664296" cy="2448272"/>
            </a:xfrm>
            <a:prstGeom prst="ellipse">
              <a:avLst/>
            </a:prstGeom>
            <a:pattFill prst="solidDmnd">
              <a:fgClr>
                <a:srgbClr val="0070C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CasellaDiTesto 64"/>
            <p:cNvSpPr txBox="1"/>
            <p:nvPr/>
          </p:nvSpPr>
          <p:spPr>
            <a:xfrm>
              <a:off x="695795" y="2377720"/>
              <a:ext cx="2477146" cy="88369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FF0000"/>
                  </a:solidFill>
                </a:rPr>
                <a:t>Smart Community/</a:t>
              </a:r>
            </a:p>
            <a:p>
              <a:pPr algn="ctr"/>
              <a:r>
                <a:rPr lang="en-US" sz="1000" b="1" dirty="0" smtClean="0">
                  <a:solidFill>
                    <a:srgbClr val="FF0000"/>
                  </a:solidFill>
                </a:rPr>
                <a:t>Energy Community</a:t>
              </a:r>
            </a:p>
            <a:p>
              <a:pPr marL="93663" indent="-93663">
                <a:buFont typeface="Arial" panose="020B0604020202020204" pitchFamily="34" charset="0"/>
                <a:buChar char="•"/>
              </a:pPr>
              <a:r>
                <a:rPr lang="en-US" sz="1000" dirty="0" smtClean="0"/>
                <a:t>10.000-100.000 </a:t>
              </a:r>
              <a:r>
                <a:rPr lang="en-US" sz="1000" dirty="0" err="1" smtClean="0"/>
                <a:t>persone</a:t>
              </a:r>
              <a:endParaRPr lang="en-US" sz="1000" dirty="0" smtClean="0"/>
            </a:p>
            <a:p>
              <a:pPr marL="93663" indent="-93663">
                <a:buFont typeface="Arial" panose="020B0604020202020204" pitchFamily="34" charset="0"/>
                <a:buChar char="•"/>
              </a:pPr>
              <a:r>
                <a:rPr lang="en-US" sz="1000" dirty="0" err="1" smtClean="0"/>
                <a:t>ambiente</a:t>
              </a:r>
              <a:r>
                <a:rPr lang="en-US" sz="1000" dirty="0" smtClean="0"/>
                <a:t> + social + </a:t>
              </a:r>
              <a:r>
                <a:rPr lang="en-US" sz="1000" dirty="0" err="1" smtClean="0"/>
                <a:t>economia</a:t>
              </a:r>
              <a:endParaRPr lang="en-US" sz="1000" dirty="0"/>
            </a:p>
          </p:txBody>
        </p:sp>
      </p:grpSp>
      <p:grpSp>
        <p:nvGrpSpPr>
          <p:cNvPr id="66" name="Gruppo 65"/>
          <p:cNvGrpSpPr/>
          <p:nvPr/>
        </p:nvGrpSpPr>
        <p:grpSpPr>
          <a:xfrm>
            <a:off x="205767" y="5863110"/>
            <a:ext cx="2000218" cy="710592"/>
            <a:chOff x="1596623" y="4829870"/>
            <a:chExt cx="2000218" cy="710592"/>
          </a:xfrm>
        </p:grpSpPr>
        <p:sp>
          <p:nvSpPr>
            <p:cNvPr id="67" name="CasellaDiTesto 66"/>
            <p:cNvSpPr txBox="1"/>
            <p:nvPr/>
          </p:nvSpPr>
          <p:spPr>
            <a:xfrm>
              <a:off x="1596623" y="4864113"/>
              <a:ext cx="1182055" cy="60016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it-IT"/>
              </a:defPPr>
              <a:lvl1pPr>
                <a:defRPr sz="1400"/>
              </a:lvl1pPr>
            </a:lstStyle>
            <a:p>
              <a:pPr algn="ctr"/>
              <a:r>
                <a:rPr lang="en-US" sz="1100" b="1" dirty="0" smtClean="0">
                  <a:solidFill>
                    <a:srgbClr val="FF0000"/>
                  </a:solidFill>
                </a:rPr>
                <a:t>CER</a:t>
              </a:r>
            </a:p>
            <a:p>
              <a:pPr marL="93663" indent="-93663">
                <a:buFont typeface="Arial" panose="020B0604020202020204" pitchFamily="34" charset="0"/>
                <a:buChar char="•"/>
              </a:pPr>
              <a:r>
                <a:rPr lang="en-US" sz="1100" dirty="0" smtClean="0"/>
                <a:t>20-200 </a:t>
              </a:r>
              <a:r>
                <a:rPr lang="en-US" sz="1100" dirty="0" err="1" smtClean="0"/>
                <a:t>persone</a:t>
              </a:r>
              <a:endParaRPr lang="en-US" sz="1100" dirty="0" smtClean="0"/>
            </a:p>
            <a:p>
              <a:pPr marL="93663" indent="-93663">
                <a:buFont typeface="Arial" panose="020B0604020202020204" pitchFamily="34" charset="0"/>
                <a:buChar char="•"/>
              </a:pPr>
              <a:r>
                <a:rPr lang="en-US" sz="1100" dirty="0"/>
                <a:t>e</a:t>
              </a:r>
              <a:r>
                <a:rPr lang="en-US" sz="1100" dirty="0" smtClean="0"/>
                <a:t>nergy sharing</a:t>
              </a:r>
              <a:endParaRPr lang="en-US" sz="1100" dirty="0"/>
            </a:p>
          </p:txBody>
        </p:sp>
        <p:sp>
          <p:nvSpPr>
            <p:cNvPr id="68" name="Ovale 67"/>
            <p:cNvSpPr/>
            <p:nvPr/>
          </p:nvSpPr>
          <p:spPr>
            <a:xfrm>
              <a:off x="2905061" y="4829870"/>
              <a:ext cx="691780" cy="710592"/>
            </a:xfrm>
            <a:prstGeom prst="ellipse">
              <a:avLst/>
            </a:prstGeom>
            <a:pattFill prst="solidDmnd">
              <a:fgClr>
                <a:schemeClr val="bg1"/>
              </a:fgClr>
              <a:bgClr>
                <a:srgbClr val="92D050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rgbClr val="FF0000"/>
                  </a:solidFill>
                </a:rPr>
                <a:t>CER</a:t>
              </a:r>
              <a:endParaRPr lang="en-US" sz="11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70" name="Freccia in giù 69"/>
          <p:cNvSpPr/>
          <p:nvPr/>
        </p:nvSpPr>
        <p:spPr>
          <a:xfrm rot="16200000">
            <a:off x="2729639" y="4696757"/>
            <a:ext cx="282311" cy="4910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ccia in giù 70"/>
          <p:cNvSpPr/>
          <p:nvPr/>
        </p:nvSpPr>
        <p:spPr>
          <a:xfrm rot="15373088">
            <a:off x="2745410" y="5566614"/>
            <a:ext cx="282311" cy="4910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5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70" grpId="0" animBg="1"/>
      <p:bldP spid="7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asellaDiTesto 23"/>
          <p:cNvSpPr txBox="1"/>
          <p:nvPr/>
        </p:nvSpPr>
        <p:spPr>
          <a:xfrm>
            <a:off x="539552" y="285331"/>
            <a:ext cx="7920880" cy="9310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rtlCol="0" anchor="ctr" anchorCtr="0"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defPPr>
              <a:defRPr lang="it-IT"/>
            </a:defPPr>
            <a:lvl1pPr algn="ctr">
              <a:spcBef>
                <a:spcPct val="0"/>
              </a:spcBef>
              <a:defRPr sz="3600">
                <a:solidFill>
                  <a:srgbClr val="6845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sz="2800" dirty="0" smtClean="0"/>
              <a:t>Le </a:t>
            </a:r>
            <a:r>
              <a:rPr lang="en-US" sz="2800" dirty="0" err="1" smtClean="0"/>
              <a:t>tecnologie</a:t>
            </a:r>
            <a:r>
              <a:rPr lang="en-US" sz="2800" dirty="0" smtClean="0"/>
              <a:t> </a:t>
            </a:r>
            <a:r>
              <a:rPr lang="en-US" sz="2800" dirty="0" err="1" smtClean="0"/>
              <a:t>abilitanti</a:t>
            </a:r>
            <a:r>
              <a:rPr lang="en-US" sz="2800" dirty="0" smtClean="0"/>
              <a:t>: la Vision EU-Horizon Europe </a:t>
            </a:r>
            <a:r>
              <a:rPr lang="en-US" sz="2800" dirty="0" smtClean="0">
                <a:solidFill>
                  <a:srgbClr val="FF0000"/>
                </a:solidFill>
              </a:rPr>
              <a:t>Positive Energy District </a:t>
            </a:r>
            <a:r>
              <a:rPr lang="en-US" sz="2800" dirty="0" smtClean="0"/>
              <a:t>e </a:t>
            </a:r>
            <a:r>
              <a:rPr lang="en-US" sz="2800" dirty="0" smtClean="0">
                <a:solidFill>
                  <a:srgbClr val="0070C0"/>
                </a:solidFill>
              </a:rPr>
              <a:t>Positive Energy Community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875955" y="2086772"/>
            <a:ext cx="2304256" cy="2283289"/>
            <a:chOff x="3515909" y="2666626"/>
            <a:chExt cx="2217693" cy="210152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Ovale 3">
              <a:extLst>
                <a:ext uri="{FF2B5EF4-FFF2-40B4-BE49-F238E27FC236}">
                  <a16:creationId xmlns:a16="http://schemas.microsoft.com/office/drawing/2014/main" xmlns="" id="{BEB875FC-4FD2-E44C-8BBA-5CCDF79B74CF}"/>
                </a:ext>
              </a:extLst>
            </p:cNvPr>
            <p:cNvSpPr/>
            <p:nvPr/>
          </p:nvSpPr>
          <p:spPr>
            <a:xfrm>
              <a:off x="3515909" y="2666626"/>
              <a:ext cx="2217693" cy="2101526"/>
            </a:xfrm>
            <a:prstGeom prst="ellipse">
              <a:avLst/>
            </a:prstGeom>
            <a:noFill/>
            <a:ln w="355600">
              <a:solidFill>
                <a:srgbClr val="4A7EBB">
                  <a:alpha val="36078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1350" dirty="0"/>
            </a:p>
          </p:txBody>
        </p:sp>
        <p:grpSp>
          <p:nvGrpSpPr>
            <p:cNvPr id="5" name="Gruppo 32">
              <a:extLst>
                <a:ext uri="{FF2B5EF4-FFF2-40B4-BE49-F238E27FC236}">
                  <a16:creationId xmlns:a16="http://schemas.microsoft.com/office/drawing/2014/main" xmlns="" id="{02F26E1D-D780-164E-890F-3923E51F25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55594" y="2821854"/>
              <a:ext cx="1937966" cy="1525120"/>
              <a:chOff x="2212850" y="2179207"/>
              <a:chExt cx="3203990" cy="2614843"/>
            </a:xfrm>
          </p:grpSpPr>
          <p:sp>
            <p:nvSpPr>
              <p:cNvPr id="16" name="Ovale 15">
                <a:extLst>
                  <a:ext uri="{FF2B5EF4-FFF2-40B4-BE49-F238E27FC236}">
                    <a16:creationId xmlns:a16="http://schemas.microsoft.com/office/drawing/2014/main" xmlns="" id="{B9370B13-C55A-B44F-ACE6-C729BD78BCCA}"/>
                  </a:ext>
                </a:extLst>
              </p:cNvPr>
              <p:cNvSpPr/>
              <p:nvPr/>
            </p:nvSpPr>
            <p:spPr>
              <a:xfrm>
                <a:off x="2212850" y="2770797"/>
                <a:ext cx="2093265" cy="2018504"/>
              </a:xfrm>
              <a:prstGeom prst="ellipse">
                <a:avLst/>
              </a:prstGeom>
              <a:solidFill>
                <a:srgbClr val="FF0000">
                  <a:alpha val="50196"/>
                </a:srgbClr>
              </a:solidFill>
              <a:ln w="9525"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it-IT" sz="900" dirty="0">
                  <a:solidFill>
                    <a:schemeClr val="tx1"/>
                  </a:solidFill>
                </a:endParaRPr>
              </a:p>
              <a:p>
                <a:pPr>
                  <a:defRPr/>
                </a:pPr>
                <a:endParaRPr lang="it-IT" sz="900" dirty="0">
                  <a:solidFill>
                    <a:schemeClr val="tx1"/>
                  </a:solidFill>
                </a:endParaRPr>
              </a:p>
              <a:p>
                <a:pPr>
                  <a:defRPr/>
                </a:pPr>
                <a:r>
                  <a:rPr lang="it-IT" sz="1050" dirty="0">
                    <a:solidFill>
                      <a:schemeClr val="bg1"/>
                    </a:solidFill>
                  </a:rPr>
                  <a:t> </a:t>
                </a:r>
              </a:p>
              <a:p>
                <a:pPr marL="5954">
                  <a:tabLst>
                    <a:tab pos="595313" algn="l"/>
                  </a:tabLst>
                  <a:defRPr/>
                </a:pPr>
                <a:r>
                  <a:rPr lang="it-IT" sz="750" dirty="0">
                    <a:solidFill>
                      <a:schemeClr val="bg1"/>
                    </a:solidFill>
                  </a:rPr>
                  <a:t>Urban </a:t>
                </a:r>
              </a:p>
              <a:p>
                <a:pPr marL="5954">
                  <a:tabLst>
                    <a:tab pos="595313" algn="l"/>
                  </a:tabLst>
                  <a:defRPr/>
                </a:pPr>
                <a:r>
                  <a:rPr lang="it-IT" sz="750" dirty="0" err="1">
                    <a:solidFill>
                      <a:schemeClr val="bg1"/>
                    </a:solidFill>
                  </a:rPr>
                  <a:t>Infrastructures</a:t>
                </a:r>
                <a:endParaRPr lang="it-IT" sz="75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Ovale 16">
                <a:extLst>
                  <a:ext uri="{FF2B5EF4-FFF2-40B4-BE49-F238E27FC236}">
                    <a16:creationId xmlns:a16="http://schemas.microsoft.com/office/drawing/2014/main" xmlns="" id="{0301CBA0-5FED-9C42-8C68-AB318705537E}"/>
                  </a:ext>
                </a:extLst>
              </p:cNvPr>
              <p:cNvSpPr/>
              <p:nvPr/>
            </p:nvSpPr>
            <p:spPr>
              <a:xfrm>
                <a:off x="2656132" y="2179207"/>
                <a:ext cx="2231933" cy="1798465"/>
              </a:xfrm>
              <a:prstGeom prst="ellipse">
                <a:avLst/>
              </a:prstGeom>
              <a:solidFill>
                <a:srgbClr val="00B0F0">
                  <a:alpha val="50196"/>
                </a:srgbClr>
              </a:solidFill>
              <a:ln w="9525"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 sz="900" dirty="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r>
                  <a:rPr lang="it-IT" sz="750" dirty="0" err="1">
                    <a:solidFill>
                      <a:schemeClr val="bg1"/>
                    </a:solidFill>
                  </a:rPr>
                  <a:t>Sustainable</a:t>
                </a:r>
                <a:endParaRPr lang="it-IT" sz="750" dirty="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r>
                  <a:rPr lang="it-IT" sz="750" dirty="0" err="1">
                    <a:solidFill>
                      <a:schemeClr val="bg1"/>
                    </a:solidFill>
                  </a:rPr>
                  <a:t>Districts</a:t>
                </a:r>
                <a:endParaRPr lang="it-IT" sz="750" dirty="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endParaRPr lang="it-IT" sz="1350" dirty="0"/>
              </a:p>
              <a:p>
                <a:pPr algn="ctr">
                  <a:defRPr/>
                </a:pPr>
                <a:endParaRPr lang="it-IT" sz="1350" dirty="0"/>
              </a:p>
              <a:p>
                <a:pPr algn="ctr">
                  <a:defRPr/>
                </a:pPr>
                <a:endParaRPr lang="it-IT" sz="1350" dirty="0"/>
              </a:p>
              <a:p>
                <a:pPr algn="ctr">
                  <a:defRPr/>
                </a:pPr>
                <a:endParaRPr lang="it-IT" sz="1350" dirty="0"/>
              </a:p>
            </p:txBody>
          </p:sp>
          <p:sp>
            <p:nvSpPr>
              <p:cNvPr id="18" name="Ovale 17">
                <a:extLst>
                  <a:ext uri="{FF2B5EF4-FFF2-40B4-BE49-F238E27FC236}">
                    <a16:creationId xmlns:a16="http://schemas.microsoft.com/office/drawing/2014/main" xmlns="" id="{32F5BA94-4CC3-D143-B9ED-2FB0E4A18E5C}"/>
                  </a:ext>
                </a:extLst>
              </p:cNvPr>
              <p:cNvSpPr/>
              <p:nvPr/>
            </p:nvSpPr>
            <p:spPr>
              <a:xfrm>
                <a:off x="3183702" y="2780907"/>
                <a:ext cx="2233138" cy="2013143"/>
              </a:xfrm>
              <a:prstGeom prst="ellipse">
                <a:avLst/>
              </a:prstGeom>
              <a:solidFill>
                <a:srgbClr val="009900">
                  <a:alpha val="50196"/>
                </a:srgbClr>
              </a:solidFill>
              <a:ln w="9525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>
                  <a:defRPr/>
                </a:pPr>
                <a:endParaRPr lang="it-IT" sz="900" dirty="0">
                  <a:solidFill>
                    <a:schemeClr val="tx1"/>
                  </a:solidFill>
                </a:endParaRPr>
              </a:p>
              <a:p>
                <a:pPr algn="r">
                  <a:defRPr/>
                </a:pPr>
                <a:endParaRPr lang="it-IT" sz="900" dirty="0">
                  <a:solidFill>
                    <a:schemeClr val="tx1"/>
                  </a:solidFill>
                </a:endParaRPr>
              </a:p>
              <a:p>
                <a:pPr algn="r">
                  <a:defRPr/>
                </a:pPr>
                <a:endParaRPr lang="it-IT" sz="900" dirty="0">
                  <a:solidFill>
                    <a:schemeClr val="tx1"/>
                  </a:solidFill>
                </a:endParaRPr>
              </a:p>
              <a:p>
                <a:pPr algn="r">
                  <a:defRPr/>
                </a:pPr>
                <a:endParaRPr lang="it-IT" sz="900" dirty="0">
                  <a:solidFill>
                    <a:schemeClr val="tx1"/>
                  </a:solidFill>
                </a:endParaRPr>
              </a:p>
              <a:p>
                <a:pPr marL="238125" algn="r">
                  <a:defRPr/>
                </a:pPr>
                <a:r>
                  <a:rPr lang="it-IT" sz="750" dirty="0">
                    <a:solidFill>
                      <a:schemeClr val="bg1"/>
                    </a:solidFill>
                  </a:rPr>
                  <a:t>Urban Environment</a:t>
                </a:r>
              </a:p>
            </p:txBody>
          </p:sp>
          <p:sp>
            <p:nvSpPr>
              <p:cNvPr id="19" name="Ovale 18">
                <a:extLst>
                  <a:ext uri="{FF2B5EF4-FFF2-40B4-BE49-F238E27FC236}">
                    <a16:creationId xmlns:a16="http://schemas.microsoft.com/office/drawing/2014/main" xmlns="" id="{26284F7E-AF7F-DF4B-8BDB-C54F55EC29D6}"/>
                  </a:ext>
                </a:extLst>
              </p:cNvPr>
              <p:cNvSpPr/>
              <p:nvPr/>
            </p:nvSpPr>
            <p:spPr>
              <a:xfrm>
                <a:off x="3050714" y="3171403"/>
                <a:ext cx="1374921" cy="817639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bg2">
                    <a:lumMod val="2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it-IT" sz="600" dirty="0" smtClean="0">
                    <a:solidFill>
                      <a:schemeClr val="tx1"/>
                    </a:solidFill>
                  </a:rPr>
                  <a:t>Citizen/</a:t>
                </a:r>
              </a:p>
              <a:p>
                <a:pPr algn="ctr">
                  <a:defRPr/>
                </a:pPr>
                <a:r>
                  <a:rPr lang="it-IT" sz="600" dirty="0" smtClean="0">
                    <a:solidFill>
                      <a:schemeClr val="tx1"/>
                    </a:solidFill>
                  </a:rPr>
                  <a:t>Community</a:t>
                </a:r>
                <a:endParaRPr lang="it-IT" sz="600" dirty="0">
                  <a:solidFill>
                    <a:schemeClr val="tx1"/>
                  </a:solidFill>
                </a:endParaRPr>
              </a:p>
              <a:p>
                <a:pPr algn="ctr">
                  <a:defRPr/>
                </a:pPr>
                <a:r>
                  <a:rPr lang="it-IT" sz="600" dirty="0">
                    <a:solidFill>
                      <a:schemeClr val="tx1"/>
                    </a:solidFill>
                  </a:rPr>
                  <a:t>Engagement</a:t>
                </a:r>
              </a:p>
            </p:txBody>
          </p:sp>
        </p:grpSp>
      </p:grpSp>
      <p:pic>
        <p:nvPicPr>
          <p:cNvPr id="20" name="Picture 2" descr="Hero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84984"/>
            <a:ext cx="4099243" cy="2225411"/>
          </a:xfrm>
          <a:prstGeom prst="rect">
            <a:avLst/>
          </a:prstGeom>
          <a:noFill/>
          <a:ln w="31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902503" y="4499884"/>
            <a:ext cx="2376228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dirty="0"/>
              <a:t>Positive Energy District 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5085578" y="3195060"/>
            <a:ext cx="3031664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Positive Energy </a:t>
            </a:r>
            <a:r>
              <a:rPr lang="en-US" sz="2000" dirty="0" smtClean="0">
                <a:solidFill>
                  <a:srgbClr val="FF0000"/>
                </a:solidFill>
              </a:rPr>
              <a:t>Community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Freccia circolare a sinistra 5"/>
          <p:cNvSpPr/>
          <p:nvPr/>
        </p:nvSpPr>
        <p:spPr>
          <a:xfrm rot="16552672">
            <a:off x="3434095" y="1219560"/>
            <a:ext cx="504056" cy="3155984"/>
          </a:xfrm>
          <a:prstGeom prst="curvedLeftArrow">
            <a:avLst/>
          </a:prstGeom>
          <a:solidFill>
            <a:srgbClr val="FF0000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40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1534811" y="2209939"/>
            <a:ext cx="684076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Infrastruttura</a:t>
            </a:r>
            <a:r>
              <a:rPr lang="en-US" dirty="0" smtClean="0"/>
              <a:t> di </a:t>
            </a:r>
            <a:r>
              <a:rPr lang="en-US" dirty="0" err="1" smtClean="0"/>
              <a:t>supporto</a:t>
            </a:r>
            <a:r>
              <a:rPr lang="en-US" dirty="0" smtClean="0"/>
              <a:t>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comunità</a:t>
            </a:r>
            <a:r>
              <a:rPr lang="en-US" dirty="0" smtClean="0"/>
              <a:t> </a:t>
            </a:r>
            <a:r>
              <a:rPr lang="en-US" dirty="0" err="1" smtClean="0"/>
              <a:t>energetiche</a:t>
            </a:r>
            <a:endParaRPr lang="en-US" dirty="0"/>
          </a:p>
        </p:txBody>
      </p:sp>
      <p:grpSp>
        <p:nvGrpSpPr>
          <p:cNvPr id="25" name="Gruppo 24"/>
          <p:cNvGrpSpPr/>
          <p:nvPr/>
        </p:nvGrpSpPr>
        <p:grpSpPr>
          <a:xfrm>
            <a:off x="2254890" y="2569748"/>
            <a:ext cx="516909" cy="1486360"/>
            <a:chOff x="2254890" y="1985015"/>
            <a:chExt cx="516909" cy="1486360"/>
          </a:xfrm>
        </p:grpSpPr>
        <p:sp>
          <p:nvSpPr>
            <p:cNvPr id="4" name="Ovale 3"/>
            <p:cNvSpPr/>
            <p:nvPr/>
          </p:nvSpPr>
          <p:spPr>
            <a:xfrm>
              <a:off x="2254890" y="3111335"/>
              <a:ext cx="516909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CER</a:t>
              </a:r>
              <a:endParaRPr lang="en-US" sz="900" dirty="0"/>
            </a:p>
          </p:txBody>
        </p:sp>
        <p:cxnSp>
          <p:nvCxnSpPr>
            <p:cNvPr id="17" name="Connettore 1 16"/>
            <p:cNvCxnSpPr/>
            <p:nvPr/>
          </p:nvCxnSpPr>
          <p:spPr>
            <a:xfrm flipH="1" flipV="1">
              <a:off x="2519660" y="1985015"/>
              <a:ext cx="6426" cy="11263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uppo 39"/>
          <p:cNvGrpSpPr/>
          <p:nvPr/>
        </p:nvGrpSpPr>
        <p:grpSpPr>
          <a:xfrm>
            <a:off x="4716016" y="2583302"/>
            <a:ext cx="1669037" cy="2398713"/>
            <a:chOff x="4716016" y="1998569"/>
            <a:chExt cx="1669037" cy="2398713"/>
          </a:xfrm>
        </p:grpSpPr>
        <p:grpSp>
          <p:nvGrpSpPr>
            <p:cNvPr id="21" name="Gruppo 20"/>
            <p:cNvGrpSpPr/>
            <p:nvPr/>
          </p:nvGrpSpPr>
          <p:grpSpPr>
            <a:xfrm>
              <a:off x="4716016" y="1998569"/>
              <a:ext cx="1669037" cy="2398713"/>
              <a:chOff x="5135211" y="1998569"/>
              <a:chExt cx="1669037" cy="2398713"/>
            </a:xfrm>
          </p:grpSpPr>
          <p:sp>
            <p:nvSpPr>
              <p:cNvPr id="10" name="Rettangolo 9"/>
              <p:cNvSpPr/>
              <p:nvPr/>
            </p:nvSpPr>
            <p:spPr>
              <a:xfrm>
                <a:off x="5135211" y="3142240"/>
                <a:ext cx="1656184" cy="298229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 smtClean="0"/>
                  <a:t>Comune</a:t>
                </a:r>
                <a:endParaRPr lang="en-US" dirty="0"/>
              </a:p>
            </p:txBody>
          </p:sp>
          <p:sp>
            <p:nvSpPr>
              <p:cNvPr id="11" name="Ovale 10"/>
              <p:cNvSpPr/>
              <p:nvPr/>
            </p:nvSpPr>
            <p:spPr>
              <a:xfrm>
                <a:off x="5148064" y="4037242"/>
                <a:ext cx="504056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e 11"/>
              <p:cNvSpPr/>
              <p:nvPr/>
            </p:nvSpPr>
            <p:spPr>
              <a:xfrm>
                <a:off x="5724128" y="4037242"/>
                <a:ext cx="504056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e 12"/>
              <p:cNvSpPr/>
              <p:nvPr/>
            </p:nvSpPr>
            <p:spPr>
              <a:xfrm>
                <a:off x="6300192" y="4037242"/>
                <a:ext cx="504056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" name="Connettore 1 19"/>
              <p:cNvCxnSpPr/>
              <p:nvPr/>
            </p:nvCxnSpPr>
            <p:spPr>
              <a:xfrm flipV="1">
                <a:off x="5962927" y="1998569"/>
                <a:ext cx="0" cy="112632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Connettore 1 21"/>
            <p:cNvCxnSpPr>
              <a:stCxn id="10" idx="2"/>
              <a:endCxn id="11" idx="7"/>
            </p:cNvCxnSpPr>
            <p:nvPr/>
          </p:nvCxnSpPr>
          <p:spPr>
            <a:xfrm flipH="1">
              <a:off x="5159108" y="3440469"/>
              <a:ext cx="385000" cy="6495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1 22"/>
            <p:cNvCxnSpPr>
              <a:stCxn id="10" idx="2"/>
              <a:endCxn id="12" idx="0"/>
            </p:cNvCxnSpPr>
            <p:nvPr/>
          </p:nvCxnSpPr>
          <p:spPr>
            <a:xfrm>
              <a:off x="5544108" y="3440469"/>
              <a:ext cx="12853" cy="5967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1 25"/>
            <p:cNvCxnSpPr>
              <a:stCxn id="10" idx="2"/>
              <a:endCxn id="13" idx="0"/>
            </p:cNvCxnSpPr>
            <p:nvPr/>
          </p:nvCxnSpPr>
          <p:spPr>
            <a:xfrm>
              <a:off x="5544108" y="3440469"/>
              <a:ext cx="588917" cy="5967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CasellaDiTesto 32"/>
          <p:cNvSpPr txBox="1"/>
          <p:nvPr/>
        </p:nvSpPr>
        <p:spPr>
          <a:xfrm>
            <a:off x="827584" y="49041"/>
            <a:ext cx="8064896" cy="10541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rtlCol="0" anchor="ctr" anchorCtr="0"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defPPr>
              <a:defRPr lang="it-IT"/>
            </a:defPPr>
            <a:lvl1pPr algn="ctr">
              <a:spcBef>
                <a:spcPct val="0"/>
              </a:spcBef>
              <a:defRPr sz="3600">
                <a:solidFill>
                  <a:srgbClr val="6845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sz="3200" dirty="0" smtClean="0"/>
              <a:t>La </a:t>
            </a:r>
            <a:r>
              <a:rPr lang="en-US" sz="3200" dirty="0" err="1" smtClean="0"/>
              <a:t>strategia</a:t>
            </a:r>
            <a:r>
              <a:rPr lang="en-US" sz="3200" dirty="0" smtClean="0"/>
              <a:t> ENEA: </a:t>
            </a:r>
            <a:r>
              <a:rPr lang="en-US" sz="3200" dirty="0" err="1" smtClean="0"/>
              <a:t>costruire</a:t>
            </a:r>
            <a:r>
              <a:rPr lang="en-US" sz="3200" dirty="0" smtClean="0"/>
              <a:t> un </a:t>
            </a:r>
            <a:r>
              <a:rPr lang="en-US" sz="3200" dirty="0" smtClean="0">
                <a:solidFill>
                  <a:srgbClr val="FF0000"/>
                </a:solidFill>
              </a:rPr>
              <a:t>framework</a:t>
            </a:r>
            <a:r>
              <a:rPr lang="en-US" sz="3200" dirty="0" smtClean="0"/>
              <a:t> </a:t>
            </a:r>
            <a:r>
              <a:rPr lang="en-US" sz="3200" dirty="0" err="1" smtClean="0"/>
              <a:t>digitale</a:t>
            </a:r>
            <a:r>
              <a:rPr lang="en-US" sz="3200" dirty="0" smtClean="0"/>
              <a:t> di </a:t>
            </a:r>
            <a:r>
              <a:rPr lang="en-US" sz="3200" dirty="0" err="1" smtClean="0"/>
              <a:t>supporto</a:t>
            </a:r>
            <a:r>
              <a:rPr lang="en-US" sz="3200" dirty="0" smtClean="0"/>
              <a:t> </a:t>
            </a:r>
            <a:r>
              <a:rPr lang="en-US" sz="3200" dirty="0" err="1" smtClean="0"/>
              <a:t>alle</a:t>
            </a:r>
            <a:r>
              <a:rPr lang="en-US" sz="3200" dirty="0" smtClean="0"/>
              <a:t> </a:t>
            </a:r>
            <a:r>
              <a:rPr lang="en-US" sz="3200" dirty="0" err="1" smtClean="0"/>
              <a:t>comunità</a:t>
            </a:r>
            <a:r>
              <a:rPr lang="en-US" sz="3200" dirty="0" smtClean="0"/>
              <a:t> </a:t>
            </a:r>
            <a:r>
              <a:rPr lang="en-US" sz="3200" dirty="0" err="1" smtClean="0"/>
              <a:t>energetiche</a:t>
            </a:r>
            <a:endParaRPr lang="en-US" sz="2800" i="1" dirty="0">
              <a:solidFill>
                <a:srgbClr val="0070C0"/>
              </a:solidFill>
            </a:endParaRPr>
          </a:p>
        </p:txBody>
      </p:sp>
      <p:pic>
        <p:nvPicPr>
          <p:cNvPr id="34" name="Immagin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90" y="2209939"/>
            <a:ext cx="1124013" cy="3447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4" name="Gruppo 23"/>
          <p:cNvGrpSpPr/>
          <p:nvPr/>
        </p:nvGrpSpPr>
        <p:grpSpPr>
          <a:xfrm>
            <a:off x="6588224" y="2579511"/>
            <a:ext cx="1656184" cy="2398713"/>
            <a:chOff x="6588224" y="1994778"/>
            <a:chExt cx="1656184" cy="2398713"/>
          </a:xfrm>
        </p:grpSpPr>
        <p:sp>
          <p:nvSpPr>
            <p:cNvPr id="27" name="Rettangolo 26"/>
            <p:cNvSpPr/>
            <p:nvPr/>
          </p:nvSpPr>
          <p:spPr>
            <a:xfrm>
              <a:off x="6588224" y="3138449"/>
              <a:ext cx="1656184" cy="29822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Regione</a:t>
              </a:r>
              <a:endParaRPr lang="en-US" dirty="0"/>
            </a:p>
          </p:txBody>
        </p:sp>
        <p:sp>
          <p:nvSpPr>
            <p:cNvPr id="28" name="Ovale 27"/>
            <p:cNvSpPr/>
            <p:nvPr/>
          </p:nvSpPr>
          <p:spPr>
            <a:xfrm>
              <a:off x="6588224" y="4033451"/>
              <a:ext cx="504056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e 29"/>
            <p:cNvSpPr/>
            <p:nvPr/>
          </p:nvSpPr>
          <p:spPr>
            <a:xfrm>
              <a:off x="7164288" y="4033451"/>
              <a:ext cx="504056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e 30"/>
            <p:cNvSpPr/>
            <p:nvPr/>
          </p:nvSpPr>
          <p:spPr>
            <a:xfrm>
              <a:off x="7740352" y="4033451"/>
              <a:ext cx="504056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Connettore 1 34"/>
            <p:cNvCxnSpPr/>
            <p:nvPr/>
          </p:nvCxnSpPr>
          <p:spPr>
            <a:xfrm flipV="1">
              <a:off x="7412652" y="1994778"/>
              <a:ext cx="0" cy="11263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1 35"/>
            <p:cNvCxnSpPr>
              <a:stCxn id="27" idx="2"/>
              <a:endCxn id="28" idx="7"/>
            </p:cNvCxnSpPr>
            <p:nvPr/>
          </p:nvCxnSpPr>
          <p:spPr>
            <a:xfrm flipH="1">
              <a:off x="7018463" y="3436678"/>
              <a:ext cx="397853" cy="6495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1 36"/>
            <p:cNvCxnSpPr>
              <a:stCxn id="27" idx="2"/>
              <a:endCxn id="30" idx="0"/>
            </p:cNvCxnSpPr>
            <p:nvPr/>
          </p:nvCxnSpPr>
          <p:spPr>
            <a:xfrm>
              <a:off x="7416316" y="3436678"/>
              <a:ext cx="0" cy="5967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1 37"/>
            <p:cNvCxnSpPr>
              <a:stCxn id="27" idx="2"/>
              <a:endCxn id="31" idx="0"/>
            </p:cNvCxnSpPr>
            <p:nvPr/>
          </p:nvCxnSpPr>
          <p:spPr>
            <a:xfrm>
              <a:off x="7416316" y="3436678"/>
              <a:ext cx="576064" cy="5967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uppo 38"/>
          <p:cNvGrpSpPr/>
          <p:nvPr/>
        </p:nvGrpSpPr>
        <p:grpSpPr>
          <a:xfrm>
            <a:off x="2587074" y="2563433"/>
            <a:ext cx="2132508" cy="2665767"/>
            <a:chOff x="2587074" y="1978700"/>
            <a:chExt cx="2132508" cy="2665767"/>
          </a:xfrm>
        </p:grpSpPr>
        <p:grpSp>
          <p:nvGrpSpPr>
            <p:cNvPr id="6" name="Gruppo 5"/>
            <p:cNvGrpSpPr/>
            <p:nvPr/>
          </p:nvGrpSpPr>
          <p:grpSpPr>
            <a:xfrm>
              <a:off x="2987824" y="1978700"/>
              <a:ext cx="1476164" cy="2130550"/>
              <a:chOff x="3454599" y="1978700"/>
              <a:chExt cx="1476164" cy="2130550"/>
            </a:xfrm>
          </p:grpSpPr>
          <p:grpSp>
            <p:nvGrpSpPr>
              <p:cNvPr id="3" name="Gruppo 2"/>
              <p:cNvGrpSpPr/>
              <p:nvPr/>
            </p:nvGrpSpPr>
            <p:grpSpPr>
              <a:xfrm>
                <a:off x="3454599" y="2669090"/>
                <a:ext cx="1476164" cy="1440160"/>
                <a:chOff x="3454599" y="2669090"/>
                <a:chExt cx="1476164" cy="1440160"/>
              </a:xfrm>
            </p:grpSpPr>
            <p:sp>
              <p:nvSpPr>
                <p:cNvPr id="5" name="Ovale 4"/>
                <p:cNvSpPr/>
                <p:nvPr/>
              </p:nvSpPr>
              <p:spPr>
                <a:xfrm>
                  <a:off x="4235111" y="3087050"/>
                  <a:ext cx="504056" cy="36004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e 7"/>
                <p:cNvSpPr/>
                <p:nvPr/>
              </p:nvSpPr>
              <p:spPr>
                <a:xfrm>
                  <a:off x="3623043" y="3087050"/>
                  <a:ext cx="504056" cy="36004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" name="Ovale 8"/>
                <p:cNvSpPr/>
                <p:nvPr/>
              </p:nvSpPr>
              <p:spPr>
                <a:xfrm>
                  <a:off x="3929077" y="3441769"/>
                  <a:ext cx="504056" cy="36004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/>
                </a:p>
              </p:txBody>
            </p:sp>
            <p:sp>
              <p:nvSpPr>
                <p:cNvPr id="18" name="Ovale 17"/>
                <p:cNvSpPr/>
                <p:nvPr/>
              </p:nvSpPr>
              <p:spPr>
                <a:xfrm>
                  <a:off x="3454599" y="2669090"/>
                  <a:ext cx="1476164" cy="1440160"/>
                </a:xfrm>
                <a:prstGeom prst="ellipse">
                  <a:avLst/>
                </a:prstGeom>
                <a:noFill/>
                <a:ln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9" name="Connettore 1 18"/>
              <p:cNvCxnSpPr/>
              <p:nvPr/>
            </p:nvCxnSpPr>
            <p:spPr>
              <a:xfrm flipV="1">
                <a:off x="4210231" y="1978700"/>
                <a:ext cx="0" cy="69935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CasellaDiTesto 15"/>
            <p:cNvSpPr txBox="1"/>
            <p:nvPr/>
          </p:nvSpPr>
          <p:spPr>
            <a:xfrm>
              <a:off x="2587074" y="4059692"/>
              <a:ext cx="213250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/>
                <a:t>Comunità</a:t>
              </a:r>
              <a:r>
                <a:rPr lang="en-US" dirty="0" smtClean="0"/>
                <a:t> </a:t>
              </a:r>
              <a:r>
                <a:rPr lang="en-US" dirty="0" err="1" smtClean="0"/>
                <a:t>Energetica</a:t>
              </a:r>
              <a:endParaRPr lang="en-US" dirty="0" smtClean="0"/>
            </a:p>
            <a:p>
              <a:pPr algn="ctr"/>
              <a:r>
                <a:rPr lang="en-US" sz="1400" dirty="0" smtClean="0"/>
                <a:t>(PMI, PPP, </a:t>
              </a:r>
              <a:r>
                <a:rPr lang="en-US" sz="1400" dirty="0" err="1" smtClean="0"/>
                <a:t>montana</a:t>
              </a:r>
              <a:r>
                <a:rPr lang="en-US" sz="1400" dirty="0" smtClean="0"/>
                <a:t>, …)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2016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943137" y="2060848"/>
            <a:ext cx="6373279" cy="345638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Connettore 1 25"/>
          <p:cNvCxnSpPr/>
          <p:nvPr/>
        </p:nvCxnSpPr>
        <p:spPr>
          <a:xfrm>
            <a:off x="0" y="4181323"/>
            <a:ext cx="914400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tangolo 3"/>
          <p:cNvSpPr/>
          <p:nvPr/>
        </p:nvSpPr>
        <p:spPr>
          <a:xfrm>
            <a:off x="2059360" y="2276872"/>
            <a:ext cx="5975863" cy="3997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Piattaforma</a:t>
            </a:r>
            <a:r>
              <a:rPr lang="en-US" dirty="0" smtClean="0"/>
              <a:t> Local Energy Communities</a:t>
            </a:r>
            <a:endParaRPr lang="en-US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827584" y="219417"/>
            <a:ext cx="8064896" cy="11156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rtlCol="0" anchor="ctr" anchorCtr="0"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defPPr>
              <a:defRPr lang="it-IT"/>
            </a:defPPr>
            <a:lvl1pPr algn="ctr">
              <a:spcBef>
                <a:spcPct val="0"/>
              </a:spcBef>
              <a:defRPr sz="3600">
                <a:solidFill>
                  <a:srgbClr val="6845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 smtClean="0"/>
              <a:t>Il </a:t>
            </a:r>
            <a:r>
              <a:rPr lang="en-US" dirty="0" smtClean="0">
                <a:solidFill>
                  <a:srgbClr val="FF0000"/>
                </a:solidFill>
              </a:rPr>
              <a:t>framework</a:t>
            </a:r>
            <a:r>
              <a:rPr lang="en-US" dirty="0" smtClean="0"/>
              <a:t> di </a:t>
            </a:r>
            <a:r>
              <a:rPr lang="en-US" dirty="0" err="1" smtClean="0"/>
              <a:t>supporto</a:t>
            </a:r>
            <a:r>
              <a:rPr lang="en-US" dirty="0" smtClean="0"/>
              <a:t>:  </a:t>
            </a:r>
          </a:p>
          <a:p>
            <a:r>
              <a:rPr lang="en-US" sz="3200" i="1" dirty="0" smtClean="0">
                <a:solidFill>
                  <a:srgbClr val="0070C0"/>
                </a:solidFill>
              </a:rPr>
              <a:t>le </a:t>
            </a:r>
            <a:r>
              <a:rPr lang="en-US" sz="3200" i="1" dirty="0" err="1" smtClean="0">
                <a:solidFill>
                  <a:srgbClr val="0070C0"/>
                </a:solidFill>
              </a:rPr>
              <a:t>tecnologie</a:t>
            </a:r>
            <a:r>
              <a:rPr lang="en-US" sz="3200" i="1" dirty="0" smtClean="0">
                <a:solidFill>
                  <a:srgbClr val="0070C0"/>
                </a:solidFill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</a:rPr>
              <a:t>abilitanti</a:t>
            </a:r>
            <a:r>
              <a:rPr lang="en-US" sz="3200" i="1" dirty="0" smtClean="0">
                <a:solidFill>
                  <a:srgbClr val="0070C0"/>
                </a:solidFill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</a:rPr>
              <a:t>sviluppate</a:t>
            </a:r>
            <a:r>
              <a:rPr lang="en-US" sz="3200" i="1" dirty="0" smtClean="0">
                <a:solidFill>
                  <a:srgbClr val="0070C0"/>
                </a:solidFill>
              </a:rPr>
              <a:t> da ENEA</a:t>
            </a:r>
            <a:endParaRPr lang="en-US" sz="3200" i="1" dirty="0">
              <a:solidFill>
                <a:srgbClr val="0070C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069240" y="2789527"/>
            <a:ext cx="702559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Recon</a:t>
            </a:r>
            <a:endParaRPr lang="en-US" sz="16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839423" y="2789527"/>
            <a:ext cx="878767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Dhomus</a:t>
            </a:r>
            <a:endParaRPr lang="en-US" sz="16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782808" y="2790318"/>
            <a:ext cx="110691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Community Dashboard</a:t>
            </a:r>
            <a:endParaRPr lang="en-US" sz="1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968555" y="2796412"/>
            <a:ext cx="1056233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Local Token Economy</a:t>
            </a:r>
            <a:endParaRPr lang="en-US" sz="1400" dirty="0"/>
          </a:p>
        </p:txBody>
      </p:sp>
      <p:sp>
        <p:nvSpPr>
          <p:cNvPr id="9" name="Rettangolo 8"/>
          <p:cNvSpPr/>
          <p:nvPr/>
        </p:nvSpPr>
        <p:spPr>
          <a:xfrm>
            <a:off x="6084168" y="2798303"/>
            <a:ext cx="821146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Living </a:t>
            </a:r>
            <a:r>
              <a:rPr lang="en-US" sz="1600" dirty="0"/>
              <a:t>Lab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1943137" y="4012570"/>
            <a:ext cx="6373279" cy="280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Interoperativity</a:t>
            </a:r>
            <a:r>
              <a:rPr lang="en-US" dirty="0" smtClean="0"/>
              <a:t> layer</a:t>
            </a:r>
            <a:endParaRPr lang="en-US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220230" y="4477805"/>
            <a:ext cx="882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Brokers</a:t>
            </a:r>
            <a:endParaRPr lang="en-US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4355976" y="4478071"/>
            <a:ext cx="1008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Identity Provider</a:t>
            </a:r>
            <a:endParaRPr lang="en-US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3278806" y="4477805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Lake</a:t>
            </a:r>
            <a:endParaRPr lang="en-US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5717140" y="4477805"/>
            <a:ext cx="1180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Blockchain</a:t>
            </a:r>
            <a:r>
              <a:rPr lang="en-US" dirty="0" smtClean="0"/>
              <a:t> Platform</a:t>
            </a:r>
            <a:endParaRPr lang="en-US" dirty="0"/>
          </a:p>
        </p:txBody>
      </p:sp>
      <p:sp>
        <p:nvSpPr>
          <p:cNvPr id="19" name="Rettangolo 18"/>
          <p:cNvSpPr/>
          <p:nvPr/>
        </p:nvSpPr>
        <p:spPr>
          <a:xfrm>
            <a:off x="6966078" y="2804241"/>
            <a:ext cx="106914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Micro grids</a:t>
            </a:r>
            <a:endParaRPr lang="en-US" sz="1600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6914830" y="4492516"/>
            <a:ext cx="1180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Market Place</a:t>
            </a:r>
            <a:endParaRPr lang="en-US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480038" y="2845415"/>
            <a:ext cx="789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Servizi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251520" y="3811991"/>
            <a:ext cx="1633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i</a:t>
            </a:r>
            <a:r>
              <a:rPr lang="en-US" dirty="0" err="1" smtClean="0">
                <a:solidFill>
                  <a:srgbClr val="0070C0"/>
                </a:solidFill>
              </a:rPr>
              <a:t>nteroperabilità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310455" y="4635404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Back End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4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059360" y="2276872"/>
            <a:ext cx="5975863" cy="3997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Piattaforma</a:t>
            </a:r>
            <a:r>
              <a:rPr lang="en-US" dirty="0" smtClean="0"/>
              <a:t> Local Energy Communities</a:t>
            </a:r>
            <a:endParaRPr lang="en-US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827584" y="-26804"/>
            <a:ext cx="8064896" cy="16081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rtlCol="0" anchor="ctr" anchorCtr="0"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defPPr>
              <a:defRPr lang="it-IT"/>
            </a:defPPr>
            <a:lvl1pPr algn="ctr">
              <a:spcBef>
                <a:spcPct val="0"/>
              </a:spcBef>
              <a:defRPr sz="3600">
                <a:solidFill>
                  <a:srgbClr val="6845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 smtClean="0"/>
              <a:t>Il </a:t>
            </a:r>
            <a:r>
              <a:rPr lang="en-US" dirty="0" smtClean="0">
                <a:solidFill>
                  <a:srgbClr val="FF0000"/>
                </a:solidFill>
              </a:rPr>
              <a:t>framework</a:t>
            </a:r>
            <a:r>
              <a:rPr lang="en-US" dirty="0" smtClean="0"/>
              <a:t> di </a:t>
            </a:r>
            <a:r>
              <a:rPr lang="en-US" dirty="0" err="1" smtClean="0"/>
              <a:t>riferimento</a:t>
            </a:r>
            <a:r>
              <a:rPr lang="en-US" dirty="0" smtClean="0"/>
              <a:t>:  </a:t>
            </a:r>
          </a:p>
          <a:p>
            <a:r>
              <a:rPr lang="en-US" sz="3200" i="1" dirty="0" smtClean="0">
                <a:solidFill>
                  <a:srgbClr val="0070C0"/>
                </a:solidFill>
              </a:rPr>
              <a:t>le </a:t>
            </a:r>
            <a:r>
              <a:rPr lang="en-US" sz="3200" i="1" dirty="0" err="1" smtClean="0">
                <a:solidFill>
                  <a:srgbClr val="0070C0"/>
                </a:solidFill>
              </a:rPr>
              <a:t>tecnologie</a:t>
            </a:r>
            <a:r>
              <a:rPr lang="en-US" sz="3200" i="1" dirty="0" smtClean="0">
                <a:solidFill>
                  <a:srgbClr val="0070C0"/>
                </a:solidFill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</a:rPr>
              <a:t>digitali</a:t>
            </a:r>
            <a:r>
              <a:rPr lang="en-US" sz="3200" i="1" dirty="0" smtClean="0">
                <a:solidFill>
                  <a:srgbClr val="0070C0"/>
                </a:solidFill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</a:rPr>
              <a:t>abilitanti</a:t>
            </a:r>
            <a:r>
              <a:rPr lang="en-US" sz="3200" i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US" sz="3200" i="1" dirty="0" err="1" smtClean="0">
                <a:solidFill>
                  <a:srgbClr val="0070C0"/>
                </a:solidFill>
              </a:rPr>
              <a:t>sviluppate</a:t>
            </a:r>
            <a:r>
              <a:rPr lang="en-US" sz="3200" i="1" dirty="0" smtClean="0">
                <a:solidFill>
                  <a:srgbClr val="0070C0"/>
                </a:solidFill>
              </a:rPr>
              <a:t> da ENEA</a:t>
            </a:r>
            <a:endParaRPr lang="en-US" sz="3200" i="1" dirty="0">
              <a:solidFill>
                <a:srgbClr val="0070C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069240" y="2789527"/>
            <a:ext cx="702559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Recon</a:t>
            </a:r>
            <a:endParaRPr lang="en-US" sz="16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839423" y="2789527"/>
            <a:ext cx="878767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Dhomus</a:t>
            </a:r>
            <a:endParaRPr lang="en-US" sz="16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782808" y="2790318"/>
            <a:ext cx="1106914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Community Dashboard</a:t>
            </a:r>
            <a:endParaRPr lang="en-US" sz="1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968555" y="2796412"/>
            <a:ext cx="1056233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Local Token Economy</a:t>
            </a:r>
            <a:endParaRPr lang="en-US" sz="1400" dirty="0"/>
          </a:p>
        </p:txBody>
      </p:sp>
      <p:sp>
        <p:nvSpPr>
          <p:cNvPr id="9" name="Rettangolo 8"/>
          <p:cNvSpPr/>
          <p:nvPr/>
        </p:nvSpPr>
        <p:spPr>
          <a:xfrm>
            <a:off x="6084168" y="2798303"/>
            <a:ext cx="821146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Living </a:t>
            </a:r>
            <a:r>
              <a:rPr lang="en-US" sz="1400" dirty="0"/>
              <a:t>Lab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6966078" y="2804241"/>
            <a:ext cx="1069145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Micro grids</a:t>
            </a:r>
            <a:endParaRPr lang="en-US" sz="1400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1188312" y="3761164"/>
            <a:ext cx="1287384" cy="60016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/>
              <a:t>Simulatore</a:t>
            </a:r>
            <a:r>
              <a:rPr lang="en-US" sz="1100" dirty="0" smtClean="0"/>
              <a:t> </a:t>
            </a:r>
            <a:r>
              <a:rPr lang="en-US" sz="1100" dirty="0" err="1" smtClean="0"/>
              <a:t>tecnico-economico</a:t>
            </a:r>
            <a:r>
              <a:rPr lang="en-US" sz="1100" dirty="0" smtClean="0"/>
              <a:t> di </a:t>
            </a:r>
            <a:r>
              <a:rPr lang="en-US" sz="1100" dirty="0" err="1" smtClean="0"/>
              <a:t>una</a:t>
            </a:r>
            <a:r>
              <a:rPr lang="en-US" sz="1100" dirty="0" smtClean="0"/>
              <a:t> CER</a:t>
            </a:r>
            <a:endParaRPr lang="en-US" sz="1100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2559455" y="3761164"/>
            <a:ext cx="1495060" cy="76944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100"/>
            </a:lvl1pPr>
          </a:lstStyle>
          <a:p>
            <a:r>
              <a:rPr lang="en-US" dirty="0" err="1" smtClean="0"/>
              <a:t>Piattaforma</a:t>
            </a:r>
            <a:r>
              <a:rPr lang="en-US" dirty="0" smtClean="0"/>
              <a:t> </a:t>
            </a:r>
            <a:r>
              <a:rPr lang="en-US" dirty="0" err="1" smtClean="0"/>
              <a:t>IoT</a:t>
            </a:r>
            <a:r>
              <a:rPr lang="en-US" dirty="0" smtClean="0"/>
              <a:t> per dare </a:t>
            </a:r>
            <a:r>
              <a:rPr lang="en-US" dirty="0" err="1" smtClean="0"/>
              <a:t>supporto</a:t>
            </a:r>
            <a:r>
              <a:rPr lang="en-US" dirty="0" smtClean="0"/>
              <a:t> al </a:t>
            </a:r>
            <a:r>
              <a:rPr lang="en-US" dirty="0" err="1" smtClean="0"/>
              <a:t>singolo</a:t>
            </a:r>
            <a:r>
              <a:rPr lang="en-US" dirty="0" smtClean="0"/>
              <a:t> </a:t>
            </a:r>
            <a:r>
              <a:rPr lang="en-US" dirty="0" err="1" smtClean="0"/>
              <a:t>cittadino</a:t>
            </a:r>
            <a:r>
              <a:rPr lang="en-US" dirty="0" smtClean="0"/>
              <a:t> per la gestione </a:t>
            </a:r>
            <a:r>
              <a:rPr lang="en-US" dirty="0" err="1" smtClean="0"/>
              <a:t>energetica</a:t>
            </a:r>
            <a:endParaRPr lang="en-US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4138274" y="3761164"/>
            <a:ext cx="1106914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100"/>
            </a:lvl1pPr>
          </a:lstStyle>
          <a:p>
            <a:r>
              <a:rPr lang="en-US" dirty="0" err="1" smtClean="0"/>
              <a:t>Cruscotto</a:t>
            </a:r>
            <a:r>
              <a:rPr lang="en-US" dirty="0" smtClean="0"/>
              <a:t> per la gestione di </a:t>
            </a:r>
            <a:r>
              <a:rPr lang="en-US" dirty="0" err="1" smtClean="0"/>
              <a:t>una</a:t>
            </a:r>
            <a:r>
              <a:rPr lang="en-US" dirty="0" smtClean="0"/>
              <a:t>  CER (</a:t>
            </a:r>
            <a:r>
              <a:rPr lang="en-US" dirty="0" err="1" smtClean="0"/>
              <a:t>indicatori</a:t>
            </a:r>
            <a:r>
              <a:rPr lang="en-US" dirty="0" smtClean="0"/>
              <a:t>, </a:t>
            </a:r>
            <a:r>
              <a:rPr lang="en-US" dirty="0" err="1" smtClean="0"/>
              <a:t>criteri</a:t>
            </a:r>
            <a:r>
              <a:rPr lang="en-US" dirty="0" smtClean="0"/>
              <a:t> di </a:t>
            </a:r>
            <a:r>
              <a:rPr lang="en-US" dirty="0" err="1" smtClean="0"/>
              <a:t>remunerazione</a:t>
            </a:r>
            <a:r>
              <a:rPr lang="en-US" dirty="0" smtClean="0"/>
              <a:t> del </a:t>
            </a:r>
            <a:r>
              <a:rPr lang="en-US" dirty="0" err="1" smtClean="0"/>
              <a:t>virtuosismo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5328947" y="3761164"/>
            <a:ext cx="1127055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100"/>
            </a:lvl1pPr>
          </a:lstStyle>
          <a:p>
            <a:r>
              <a:rPr lang="en-US" dirty="0" err="1" smtClean="0"/>
              <a:t>Piattaforma</a:t>
            </a:r>
            <a:r>
              <a:rPr lang="en-US" dirty="0" smtClean="0"/>
              <a:t> di </a:t>
            </a:r>
            <a:r>
              <a:rPr lang="en-US" dirty="0" err="1" smtClean="0"/>
              <a:t>scambio</a:t>
            </a:r>
            <a:r>
              <a:rPr lang="en-US" dirty="0" smtClean="0"/>
              <a:t> </a:t>
            </a:r>
            <a:r>
              <a:rPr lang="en-US" dirty="0" err="1" smtClean="0"/>
              <a:t>beni</a:t>
            </a:r>
            <a:r>
              <a:rPr lang="en-US" dirty="0" smtClean="0"/>
              <a:t> e </a:t>
            </a:r>
            <a:r>
              <a:rPr lang="en-US" dirty="0" err="1" smtClean="0"/>
              <a:t>servizi</a:t>
            </a:r>
            <a:r>
              <a:rPr lang="en-US" dirty="0" smtClean="0"/>
              <a:t> </a:t>
            </a:r>
            <a:r>
              <a:rPr lang="en-US" dirty="0" err="1" smtClean="0"/>
              <a:t>basata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token, smart contracts e </a:t>
            </a:r>
            <a:r>
              <a:rPr lang="en-US" dirty="0" err="1" smtClean="0"/>
              <a:t>blockchain</a:t>
            </a:r>
            <a:endParaRPr lang="en-US" dirty="0"/>
          </a:p>
        </p:txBody>
      </p:sp>
      <p:sp>
        <p:nvSpPr>
          <p:cNvPr id="31" name="Rettangolo 30"/>
          <p:cNvSpPr/>
          <p:nvPr/>
        </p:nvSpPr>
        <p:spPr>
          <a:xfrm>
            <a:off x="6528780" y="3756982"/>
            <a:ext cx="1014050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Social per la </a:t>
            </a:r>
            <a:r>
              <a:rPr lang="en-US" sz="1100" dirty="0" err="1" smtClean="0"/>
              <a:t>condivisione</a:t>
            </a:r>
            <a:r>
              <a:rPr lang="en-US" sz="1100" dirty="0" smtClean="0"/>
              <a:t> di </a:t>
            </a:r>
            <a:r>
              <a:rPr lang="en-US" sz="1100" dirty="0" err="1" smtClean="0"/>
              <a:t>progetti</a:t>
            </a:r>
            <a:r>
              <a:rPr lang="en-US" sz="1100" dirty="0" smtClean="0"/>
              <a:t> di </a:t>
            </a:r>
            <a:r>
              <a:rPr lang="en-US" sz="1100" dirty="0" err="1" smtClean="0"/>
              <a:t>comunità</a:t>
            </a:r>
            <a:r>
              <a:rPr lang="en-US" sz="1100" dirty="0" smtClean="0"/>
              <a:t> e sentiment analysis</a:t>
            </a:r>
            <a:endParaRPr lang="en-US" sz="1100" dirty="0"/>
          </a:p>
        </p:txBody>
      </p:sp>
      <p:sp>
        <p:nvSpPr>
          <p:cNvPr id="32" name="Rettangolo 31"/>
          <p:cNvSpPr/>
          <p:nvPr/>
        </p:nvSpPr>
        <p:spPr>
          <a:xfrm>
            <a:off x="7607311" y="3759571"/>
            <a:ext cx="1069145" cy="76944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/>
              <a:t>Simulatore</a:t>
            </a:r>
            <a:r>
              <a:rPr lang="en-US" sz="1100" dirty="0"/>
              <a:t> di </a:t>
            </a:r>
            <a:r>
              <a:rPr lang="en-US" sz="1100" dirty="0" err="1"/>
              <a:t>interventi</a:t>
            </a:r>
            <a:r>
              <a:rPr lang="en-US" sz="1100" dirty="0"/>
              <a:t> di </a:t>
            </a:r>
            <a:r>
              <a:rPr lang="en-US" sz="1100" dirty="0" err="1"/>
              <a:t>microgrids</a:t>
            </a:r>
            <a:r>
              <a:rPr lang="en-US" sz="1100" dirty="0"/>
              <a:t> </a:t>
            </a:r>
            <a:r>
              <a:rPr lang="en-US" sz="1100" dirty="0" err="1"/>
              <a:t>nella</a:t>
            </a:r>
            <a:r>
              <a:rPr lang="en-US" sz="1100" dirty="0"/>
              <a:t> </a:t>
            </a:r>
            <a:r>
              <a:rPr lang="en-US" sz="1100" dirty="0" err="1"/>
              <a:t>comunità</a:t>
            </a:r>
            <a:endParaRPr lang="en-US" sz="1100" dirty="0"/>
          </a:p>
        </p:txBody>
      </p:sp>
      <p:cxnSp>
        <p:nvCxnSpPr>
          <p:cNvPr id="8" name="Connettore 2 7"/>
          <p:cNvCxnSpPr>
            <a:stCxn id="2" idx="2"/>
            <a:endCxn id="27" idx="0"/>
          </p:cNvCxnSpPr>
          <p:nvPr/>
        </p:nvCxnSpPr>
        <p:spPr>
          <a:xfrm flipH="1">
            <a:off x="1832004" y="3128081"/>
            <a:ext cx="588516" cy="6330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/>
          <p:cNvCxnSpPr>
            <a:stCxn id="5" idx="2"/>
            <a:endCxn id="28" idx="0"/>
          </p:cNvCxnSpPr>
          <p:nvPr/>
        </p:nvCxnSpPr>
        <p:spPr>
          <a:xfrm>
            <a:off x="3278807" y="3128081"/>
            <a:ext cx="28178" cy="6330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/>
          <p:cNvCxnSpPr>
            <a:stCxn id="6" idx="2"/>
            <a:endCxn id="29" idx="0"/>
          </p:cNvCxnSpPr>
          <p:nvPr/>
        </p:nvCxnSpPr>
        <p:spPr>
          <a:xfrm>
            <a:off x="4336265" y="3313538"/>
            <a:ext cx="355466" cy="4476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/>
          <p:cNvCxnSpPr>
            <a:stCxn id="7" idx="2"/>
            <a:endCxn id="30" idx="0"/>
          </p:cNvCxnSpPr>
          <p:nvPr/>
        </p:nvCxnSpPr>
        <p:spPr>
          <a:xfrm>
            <a:off x="5496672" y="3319632"/>
            <a:ext cx="395803" cy="4415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2 40"/>
          <p:cNvCxnSpPr>
            <a:stCxn id="19" idx="2"/>
            <a:endCxn id="32" idx="0"/>
          </p:cNvCxnSpPr>
          <p:nvPr/>
        </p:nvCxnSpPr>
        <p:spPr>
          <a:xfrm>
            <a:off x="7500651" y="3112018"/>
            <a:ext cx="641233" cy="6475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2 43"/>
          <p:cNvCxnSpPr>
            <a:stCxn id="9" idx="2"/>
            <a:endCxn id="31" idx="0"/>
          </p:cNvCxnSpPr>
          <p:nvPr/>
        </p:nvCxnSpPr>
        <p:spPr>
          <a:xfrm>
            <a:off x="6494741" y="3321523"/>
            <a:ext cx="541064" cy="4354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sellaDiTesto 51"/>
          <p:cNvSpPr txBox="1"/>
          <p:nvPr/>
        </p:nvSpPr>
        <p:spPr>
          <a:xfrm>
            <a:off x="1296044" y="4310980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2021</a:t>
            </a:r>
            <a:endParaRPr lang="en-US" sz="1400" dirty="0"/>
          </a:p>
        </p:txBody>
      </p:sp>
      <p:sp>
        <p:nvSpPr>
          <p:cNvPr id="53" name="CasellaDiTesto 52"/>
          <p:cNvSpPr txBox="1"/>
          <p:nvPr/>
        </p:nvSpPr>
        <p:spPr>
          <a:xfrm>
            <a:off x="3013737" y="4463380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2021</a:t>
            </a:r>
            <a:endParaRPr lang="en-US" sz="1400" dirty="0"/>
          </a:p>
        </p:txBody>
      </p:sp>
      <p:sp>
        <p:nvSpPr>
          <p:cNvPr id="54" name="CasellaDiTesto 53"/>
          <p:cNvSpPr txBox="1"/>
          <p:nvPr/>
        </p:nvSpPr>
        <p:spPr>
          <a:xfrm>
            <a:off x="4405641" y="4819725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2021</a:t>
            </a:r>
            <a:endParaRPr lang="en-US" sz="1400" dirty="0"/>
          </a:p>
        </p:txBody>
      </p:sp>
      <p:sp>
        <p:nvSpPr>
          <p:cNvPr id="55" name="CasellaDiTesto 54"/>
          <p:cNvSpPr txBox="1"/>
          <p:nvPr/>
        </p:nvSpPr>
        <p:spPr>
          <a:xfrm>
            <a:off x="5575583" y="4819725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2022</a:t>
            </a:r>
            <a:endParaRPr lang="en-US" sz="1400" dirty="0"/>
          </a:p>
        </p:txBody>
      </p:sp>
      <p:sp>
        <p:nvSpPr>
          <p:cNvPr id="56" name="CasellaDiTesto 55"/>
          <p:cNvSpPr txBox="1"/>
          <p:nvPr/>
        </p:nvSpPr>
        <p:spPr>
          <a:xfrm>
            <a:off x="6738835" y="4803090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2022</a:t>
            </a:r>
            <a:endParaRPr lang="en-US" sz="1400" dirty="0"/>
          </a:p>
        </p:txBody>
      </p:sp>
      <p:sp>
        <p:nvSpPr>
          <p:cNvPr id="57" name="CasellaDiTesto 56"/>
          <p:cNvSpPr txBox="1"/>
          <p:nvPr/>
        </p:nvSpPr>
        <p:spPr>
          <a:xfrm>
            <a:off x="7910281" y="4467554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2022</a:t>
            </a:r>
            <a:endParaRPr lang="en-US" sz="14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955933" y="5307916"/>
            <a:ext cx="1484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Progettazione</a:t>
            </a:r>
            <a:endParaRPr lang="en-US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546525" y="5307916"/>
            <a:ext cx="1455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Monitoraggio</a:t>
            </a:r>
            <a:endParaRPr lang="en-US" dirty="0"/>
          </a:p>
        </p:txBody>
      </p:sp>
      <p:sp>
        <p:nvSpPr>
          <p:cNvPr id="36" name="CasellaDiTesto 35"/>
          <p:cNvSpPr txBox="1"/>
          <p:nvPr/>
        </p:nvSpPr>
        <p:spPr>
          <a:xfrm>
            <a:off x="4138274" y="5316786"/>
            <a:ext cx="1022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Gestione</a:t>
            </a:r>
            <a:endParaRPr lang="en-US" dirty="0"/>
          </a:p>
        </p:txBody>
      </p:sp>
      <p:sp>
        <p:nvSpPr>
          <p:cNvPr id="37" name="CasellaDiTesto 36"/>
          <p:cNvSpPr txBox="1"/>
          <p:nvPr/>
        </p:nvSpPr>
        <p:spPr>
          <a:xfrm>
            <a:off x="5549670" y="5362952"/>
            <a:ext cx="3342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Estensione</a:t>
            </a:r>
            <a:r>
              <a:rPr lang="en-US" dirty="0" smtClean="0"/>
              <a:t> a Smart Energy Community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73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059360" y="2276872"/>
            <a:ext cx="5975863" cy="3997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Piattaforma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FF00"/>
                </a:solidFill>
              </a:rPr>
              <a:t>L</a:t>
            </a:r>
            <a:r>
              <a:rPr lang="en-US" dirty="0" smtClean="0"/>
              <a:t>ocal </a:t>
            </a:r>
            <a:r>
              <a:rPr lang="en-US" b="1" dirty="0" smtClean="0">
                <a:solidFill>
                  <a:srgbClr val="FFFF00"/>
                </a:solidFill>
              </a:rPr>
              <a:t>E</a:t>
            </a:r>
            <a:r>
              <a:rPr lang="en-US" dirty="0" smtClean="0"/>
              <a:t>nergy </a:t>
            </a:r>
            <a:r>
              <a:rPr lang="en-US" b="1" dirty="0" smtClean="0">
                <a:solidFill>
                  <a:srgbClr val="FFFF00"/>
                </a:solidFill>
              </a:rPr>
              <a:t>C</a:t>
            </a:r>
            <a:r>
              <a:rPr lang="en-US" dirty="0" smtClean="0"/>
              <a:t>ommunities</a:t>
            </a:r>
            <a:endParaRPr lang="en-US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827584" y="465638"/>
            <a:ext cx="8064896" cy="6232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rtlCol="0" anchor="ctr" anchorCtr="0"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defPPr>
              <a:defRPr lang="it-IT"/>
            </a:defPPr>
            <a:lvl1pPr algn="ctr">
              <a:spcBef>
                <a:spcPct val="0"/>
              </a:spcBef>
              <a:defRPr sz="3600">
                <a:solidFill>
                  <a:srgbClr val="6845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 smtClean="0"/>
              <a:t>Il </a:t>
            </a:r>
            <a:r>
              <a:rPr lang="en-US" dirty="0" smtClean="0">
                <a:solidFill>
                  <a:srgbClr val="FF0000"/>
                </a:solidFill>
              </a:rPr>
              <a:t>framework</a:t>
            </a:r>
            <a:r>
              <a:rPr lang="en-US" dirty="0" smtClean="0"/>
              <a:t> di </a:t>
            </a:r>
            <a:r>
              <a:rPr lang="en-US" dirty="0" err="1" smtClean="0"/>
              <a:t>supporto</a:t>
            </a:r>
            <a:r>
              <a:rPr lang="en-US" dirty="0" smtClean="0"/>
              <a:t>:  </a:t>
            </a:r>
            <a:r>
              <a:rPr lang="en-US" sz="3200" i="1" dirty="0" err="1" smtClean="0">
                <a:solidFill>
                  <a:srgbClr val="0070C0"/>
                </a:solidFill>
              </a:rPr>
              <a:t>i</a:t>
            </a:r>
            <a:r>
              <a:rPr lang="en-US" sz="3200" i="1" dirty="0" smtClean="0">
                <a:solidFill>
                  <a:srgbClr val="0070C0"/>
                </a:solidFill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</a:rPr>
              <a:t>servizi</a:t>
            </a:r>
            <a:r>
              <a:rPr lang="en-US" sz="3200" i="1" dirty="0" smtClean="0">
                <a:solidFill>
                  <a:srgbClr val="0070C0"/>
                </a:solidFill>
              </a:rPr>
              <a:t> per le CE</a:t>
            </a:r>
            <a:endParaRPr lang="en-US" sz="3200" i="1" dirty="0">
              <a:solidFill>
                <a:srgbClr val="0070C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069240" y="2789527"/>
            <a:ext cx="702559" cy="338554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Recon</a:t>
            </a:r>
            <a:endParaRPr lang="en-US" sz="1600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1188312" y="3761164"/>
            <a:ext cx="1287384" cy="60016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/>
              <a:t>Simulatore</a:t>
            </a:r>
            <a:r>
              <a:rPr lang="en-US" sz="1100" dirty="0" smtClean="0"/>
              <a:t> </a:t>
            </a:r>
            <a:r>
              <a:rPr lang="en-US" sz="1100" dirty="0" err="1" smtClean="0"/>
              <a:t>tecnico-economico</a:t>
            </a:r>
            <a:r>
              <a:rPr lang="en-US" sz="1100" dirty="0" smtClean="0"/>
              <a:t> di </a:t>
            </a:r>
            <a:r>
              <a:rPr lang="en-US" sz="1100" dirty="0" err="1" smtClean="0"/>
              <a:t>una</a:t>
            </a:r>
            <a:r>
              <a:rPr lang="en-US" sz="1100" dirty="0" smtClean="0"/>
              <a:t> CER</a:t>
            </a:r>
            <a:endParaRPr lang="en-US" sz="1100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168057" y="6021288"/>
            <a:ext cx="4523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https://recon.smartenergycommunity.enea.it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 smtClean="0"/>
          </a:p>
        </p:txBody>
      </p:sp>
      <p:cxnSp>
        <p:nvCxnSpPr>
          <p:cNvPr id="8" name="Connettore 2 7"/>
          <p:cNvCxnSpPr>
            <a:stCxn id="2" idx="2"/>
            <a:endCxn id="27" idx="0"/>
          </p:cNvCxnSpPr>
          <p:nvPr/>
        </p:nvCxnSpPr>
        <p:spPr>
          <a:xfrm flipH="1">
            <a:off x="1832004" y="3128081"/>
            <a:ext cx="588516" cy="6330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2 48"/>
          <p:cNvCxnSpPr>
            <a:stCxn id="27" idx="2"/>
            <a:endCxn id="33" idx="0"/>
          </p:cNvCxnSpPr>
          <p:nvPr/>
        </p:nvCxnSpPr>
        <p:spPr>
          <a:xfrm>
            <a:off x="1832004" y="4361328"/>
            <a:ext cx="597890" cy="1659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sellaDiTesto 51"/>
          <p:cNvSpPr txBox="1"/>
          <p:nvPr/>
        </p:nvSpPr>
        <p:spPr>
          <a:xfrm>
            <a:off x="1296044" y="4310980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2021</a:t>
            </a:r>
            <a:endParaRPr lang="en-US" sz="14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851920" y="3888862"/>
            <a:ext cx="2232248" cy="95410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Progettare</a:t>
            </a:r>
            <a:r>
              <a:rPr lang="en-US" sz="1400" dirty="0" smtClean="0"/>
              <a:t> </a:t>
            </a:r>
            <a:r>
              <a:rPr lang="en-US" sz="1400" dirty="0" err="1" smtClean="0"/>
              <a:t>il</a:t>
            </a:r>
            <a:r>
              <a:rPr lang="en-US" sz="1400" dirty="0" smtClean="0"/>
              <a:t> </a:t>
            </a:r>
            <a:r>
              <a:rPr lang="en-US" sz="1400" dirty="0" err="1" smtClean="0"/>
              <a:t>miglior</a:t>
            </a:r>
            <a:r>
              <a:rPr lang="en-US" sz="1400" dirty="0" smtClean="0"/>
              <a:t> </a:t>
            </a:r>
            <a:r>
              <a:rPr lang="en-US" sz="1400" dirty="0" err="1" smtClean="0"/>
              <a:t>investimento</a:t>
            </a:r>
            <a:r>
              <a:rPr lang="en-US" sz="1400" dirty="0"/>
              <a:t>/</a:t>
            </a:r>
            <a:r>
              <a:rPr lang="en-US" sz="1400" dirty="0" err="1" smtClean="0"/>
              <a:t>progetto</a:t>
            </a:r>
            <a:r>
              <a:rPr lang="en-US" sz="1400" dirty="0" smtClean="0"/>
              <a:t> per </a:t>
            </a:r>
            <a:r>
              <a:rPr lang="en-US" sz="1400" dirty="0" err="1" smtClean="0"/>
              <a:t>una</a:t>
            </a:r>
            <a:r>
              <a:rPr lang="en-US" sz="1400" dirty="0" smtClean="0"/>
              <a:t> </a:t>
            </a:r>
            <a:r>
              <a:rPr lang="en-US" sz="1400" dirty="0" err="1" smtClean="0"/>
              <a:t>specifica</a:t>
            </a:r>
            <a:r>
              <a:rPr lang="en-US" sz="1400" dirty="0" smtClean="0"/>
              <a:t> </a:t>
            </a:r>
            <a:r>
              <a:rPr lang="en-US" sz="1400" dirty="0" err="1" smtClean="0"/>
              <a:t>comunità</a:t>
            </a:r>
            <a:r>
              <a:rPr lang="en-US" sz="1400" dirty="0" smtClean="0"/>
              <a:t> </a:t>
            </a:r>
            <a:r>
              <a:rPr lang="en-US" sz="1400" dirty="0" err="1" smtClean="0"/>
              <a:t>energetica</a:t>
            </a:r>
            <a:r>
              <a:rPr lang="en-US" sz="1400" dirty="0" smtClean="0"/>
              <a:t>  </a:t>
            </a:r>
            <a:endParaRPr lang="en-US" sz="1400" dirty="0"/>
          </a:p>
        </p:txBody>
      </p:sp>
      <p:cxnSp>
        <p:nvCxnSpPr>
          <p:cNvPr id="5" name="Connettore 2 4"/>
          <p:cNvCxnSpPr/>
          <p:nvPr/>
        </p:nvCxnSpPr>
        <p:spPr>
          <a:xfrm>
            <a:off x="2699792" y="4149080"/>
            <a:ext cx="7200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33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7953" y="111806"/>
            <a:ext cx="8229600" cy="11772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rtlCol="0" anchor="ctr" anchorCtr="0"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z="3600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n-ea"/>
                <a:cs typeface="+mn-cs"/>
              </a:rPr>
              <a:t>Recon</a:t>
            </a:r>
            <a:r>
              <a:rPr lang="en-US" sz="3600" dirty="0">
                <a:solidFill>
                  <a:srgbClr val="6845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en-US" sz="3600" dirty="0">
                <a:solidFill>
                  <a:srgbClr val="6845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n-ea"/>
                <a:cs typeface="+mn-cs"/>
              </a:rPr>
            </a:br>
            <a:r>
              <a:rPr lang="en-US" sz="3600" dirty="0" err="1">
                <a:solidFill>
                  <a:srgbClr val="6845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n-ea"/>
                <a:cs typeface="+mn-cs"/>
              </a:rPr>
              <a:t>simulatore</a:t>
            </a:r>
            <a:r>
              <a:rPr lang="en-US" sz="3600" dirty="0">
                <a:solidFill>
                  <a:srgbClr val="6845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n-ea"/>
                <a:cs typeface="+mn-cs"/>
              </a:rPr>
              <a:t> di </a:t>
            </a:r>
            <a:r>
              <a:rPr lang="en-US" sz="3600" dirty="0" err="1">
                <a:solidFill>
                  <a:srgbClr val="6845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n-ea"/>
                <a:cs typeface="+mn-cs"/>
              </a:rPr>
              <a:t>comunità</a:t>
            </a:r>
            <a:r>
              <a:rPr lang="en-US" sz="3600" dirty="0">
                <a:solidFill>
                  <a:srgbClr val="6845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en-US" sz="3600" dirty="0" err="1">
                <a:solidFill>
                  <a:srgbClr val="6845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n-ea"/>
                <a:cs typeface="+mn-cs"/>
              </a:rPr>
              <a:t>energetiche</a:t>
            </a:r>
            <a:endParaRPr lang="en-US" sz="3600" dirty="0">
              <a:solidFill>
                <a:srgbClr val="6845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07504" y="2407417"/>
            <a:ext cx="65508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 err="1" smtClean="0"/>
              <a:t>Analisi</a:t>
            </a:r>
            <a:r>
              <a:rPr lang="en-US" sz="1400" dirty="0" smtClean="0"/>
              <a:t> e </a:t>
            </a:r>
            <a:r>
              <a:rPr lang="en-US" sz="1400" dirty="0" err="1" smtClean="0"/>
              <a:t>ricostruzione</a:t>
            </a:r>
            <a:r>
              <a:rPr lang="en-US" sz="1400" dirty="0" smtClean="0"/>
              <a:t> </a:t>
            </a:r>
            <a:r>
              <a:rPr lang="en-US" sz="1400" dirty="0" err="1" smtClean="0"/>
              <a:t>profili</a:t>
            </a:r>
            <a:r>
              <a:rPr lang="en-US" sz="1400" dirty="0" smtClean="0"/>
              <a:t> di </a:t>
            </a:r>
            <a:r>
              <a:rPr lang="en-US" sz="1400" dirty="0" err="1" smtClean="0"/>
              <a:t>consumo</a:t>
            </a:r>
            <a:r>
              <a:rPr lang="en-US" sz="1400" dirty="0" smtClean="0"/>
              <a:t> di </a:t>
            </a:r>
            <a:r>
              <a:rPr lang="en-US" sz="1400" dirty="0" err="1" smtClean="0"/>
              <a:t>una</a:t>
            </a:r>
            <a:r>
              <a:rPr lang="en-US" sz="1400" dirty="0" smtClean="0"/>
              <a:t> </a:t>
            </a:r>
            <a:r>
              <a:rPr lang="en-US" sz="1400" dirty="0" err="1" smtClean="0"/>
              <a:t>comunità</a:t>
            </a:r>
            <a:endParaRPr lang="en-US" sz="1400" dirty="0" smtClean="0"/>
          </a:p>
          <a:p>
            <a:pPr marL="285750" indent="-285750">
              <a:buFontTx/>
              <a:buChar char="-"/>
            </a:pPr>
            <a:r>
              <a:rPr lang="en-US" sz="1400" dirty="0" err="1" smtClean="0"/>
              <a:t>Ipotesi</a:t>
            </a:r>
            <a:r>
              <a:rPr lang="en-US" sz="1400" dirty="0" smtClean="0"/>
              <a:t> </a:t>
            </a:r>
            <a:r>
              <a:rPr lang="en-US" sz="1400" dirty="0" err="1" smtClean="0"/>
              <a:t>progettuale</a:t>
            </a:r>
            <a:r>
              <a:rPr lang="en-US" sz="1400" dirty="0" smtClean="0"/>
              <a:t> e </a:t>
            </a:r>
            <a:r>
              <a:rPr lang="en-US" sz="1400" dirty="0" err="1" smtClean="0"/>
              <a:t>calcolo</a:t>
            </a:r>
            <a:r>
              <a:rPr lang="en-US" sz="1400" dirty="0" smtClean="0"/>
              <a:t> </a:t>
            </a:r>
            <a:r>
              <a:rPr lang="en-US" sz="1400" dirty="0" err="1" smtClean="0"/>
              <a:t>investimento</a:t>
            </a:r>
            <a:r>
              <a:rPr lang="en-US" sz="1400" dirty="0" smtClean="0"/>
              <a:t>/</a:t>
            </a:r>
            <a:r>
              <a:rPr lang="en-US" sz="1400" dirty="0" err="1" smtClean="0"/>
              <a:t>spese</a:t>
            </a:r>
            <a:r>
              <a:rPr lang="en-US" sz="1400" dirty="0" smtClean="0"/>
              <a:t> di gestione</a:t>
            </a:r>
          </a:p>
          <a:p>
            <a:pPr marL="285750" indent="-285750">
              <a:buFontTx/>
              <a:buChar char="-"/>
            </a:pPr>
            <a:r>
              <a:rPr lang="en-US" sz="1400" dirty="0" err="1" smtClean="0"/>
              <a:t>Stima</a:t>
            </a:r>
            <a:r>
              <a:rPr lang="en-US" sz="1400" dirty="0" smtClean="0"/>
              <a:t> </a:t>
            </a:r>
            <a:r>
              <a:rPr lang="en-US" sz="1400" dirty="0" err="1" smtClean="0"/>
              <a:t>profili</a:t>
            </a:r>
            <a:r>
              <a:rPr lang="en-US" sz="1400" dirty="0" smtClean="0"/>
              <a:t> di </a:t>
            </a:r>
            <a:r>
              <a:rPr lang="en-US" sz="1400" dirty="0" err="1" smtClean="0"/>
              <a:t>produzione</a:t>
            </a:r>
            <a:r>
              <a:rPr lang="en-US" sz="1400" dirty="0" smtClean="0"/>
              <a:t> </a:t>
            </a:r>
            <a:r>
              <a:rPr lang="en-US" sz="1400" dirty="0" err="1" smtClean="0"/>
              <a:t>fotovoltaica</a:t>
            </a:r>
            <a:endParaRPr lang="en-US" sz="1400" dirty="0" smtClean="0"/>
          </a:p>
          <a:p>
            <a:pPr marL="285750" indent="-285750">
              <a:buFontTx/>
              <a:buChar char="-"/>
            </a:pPr>
            <a:r>
              <a:rPr lang="en-US" sz="1400" dirty="0" err="1" smtClean="0"/>
              <a:t>Analisi</a:t>
            </a:r>
            <a:r>
              <a:rPr lang="en-US" sz="1400" dirty="0" smtClean="0"/>
              <a:t> </a:t>
            </a:r>
            <a:r>
              <a:rPr lang="en-US" sz="1400" dirty="0" err="1" smtClean="0"/>
              <a:t>dei</a:t>
            </a:r>
            <a:r>
              <a:rPr lang="en-US" sz="1400" dirty="0" smtClean="0"/>
              <a:t> </a:t>
            </a:r>
            <a:r>
              <a:rPr lang="en-US" sz="1400" dirty="0" err="1" smtClean="0"/>
              <a:t>profili</a:t>
            </a:r>
            <a:r>
              <a:rPr lang="en-US" sz="1400" dirty="0" smtClean="0"/>
              <a:t> di </a:t>
            </a:r>
            <a:r>
              <a:rPr lang="en-US" sz="1400" dirty="0" err="1" smtClean="0"/>
              <a:t>autoconsumo</a:t>
            </a:r>
            <a:r>
              <a:rPr lang="en-US" sz="1400" dirty="0" smtClean="0"/>
              <a:t> </a:t>
            </a:r>
            <a:r>
              <a:rPr lang="en-US" sz="1400" dirty="0" err="1" smtClean="0"/>
              <a:t>collettivo</a:t>
            </a:r>
            <a:r>
              <a:rPr lang="en-US" sz="1400" dirty="0" smtClean="0"/>
              <a:t> </a:t>
            </a:r>
            <a:r>
              <a:rPr lang="en-US" sz="1400" dirty="0" err="1" smtClean="0"/>
              <a:t>ed</a:t>
            </a:r>
            <a:r>
              <a:rPr lang="en-US" sz="1400" dirty="0" smtClean="0"/>
              <a:t> </a:t>
            </a:r>
            <a:r>
              <a:rPr lang="en-US" sz="1400" dirty="0" err="1" smtClean="0"/>
              <a:t>energia</a:t>
            </a:r>
            <a:r>
              <a:rPr lang="en-US" sz="1400" dirty="0" smtClean="0"/>
              <a:t> </a:t>
            </a:r>
            <a:r>
              <a:rPr lang="en-US" sz="1400" dirty="0" err="1" smtClean="0"/>
              <a:t>condivisa</a:t>
            </a:r>
            <a:endParaRPr lang="en-US" sz="1400" dirty="0" smtClean="0"/>
          </a:p>
          <a:p>
            <a:pPr marL="285750" indent="-285750">
              <a:buFontTx/>
              <a:buChar char="-"/>
            </a:pPr>
            <a:r>
              <a:rPr lang="en-US" sz="1400" dirty="0" err="1" smtClean="0"/>
              <a:t>Analisi</a:t>
            </a:r>
            <a:r>
              <a:rPr lang="en-US" sz="1400" dirty="0" smtClean="0"/>
              <a:t> </a:t>
            </a:r>
            <a:r>
              <a:rPr lang="en-US" sz="1400" dirty="0" err="1" smtClean="0"/>
              <a:t>scenari</a:t>
            </a:r>
            <a:r>
              <a:rPr lang="en-US" sz="1400" dirty="0" smtClean="0"/>
              <a:t> </a:t>
            </a:r>
            <a:r>
              <a:rPr lang="en-US" sz="1400" dirty="0" err="1" smtClean="0"/>
              <a:t>economici</a:t>
            </a:r>
            <a:r>
              <a:rPr lang="en-US" sz="1400" dirty="0" smtClean="0"/>
              <a:t> (</a:t>
            </a:r>
            <a:r>
              <a:rPr lang="en-US" sz="1400" dirty="0" err="1" smtClean="0"/>
              <a:t>investimento</a:t>
            </a:r>
            <a:r>
              <a:rPr lang="en-US" sz="1400" dirty="0" smtClean="0"/>
              <a:t>, eco-Bonus, </a:t>
            </a:r>
            <a:r>
              <a:rPr lang="en-US" sz="1400" dirty="0" err="1" smtClean="0"/>
              <a:t>superbonus</a:t>
            </a:r>
            <a:r>
              <a:rPr lang="en-US" sz="1400" dirty="0" smtClean="0"/>
              <a:t>, </a:t>
            </a:r>
            <a:r>
              <a:rPr lang="en-US" sz="1400" dirty="0" err="1" smtClean="0"/>
              <a:t>energia</a:t>
            </a:r>
            <a:r>
              <a:rPr lang="en-US" sz="1400" dirty="0" smtClean="0"/>
              <a:t> </a:t>
            </a:r>
            <a:r>
              <a:rPr lang="en-US" sz="1400" dirty="0" err="1" smtClean="0"/>
              <a:t>condivisa</a:t>
            </a:r>
            <a:r>
              <a:rPr lang="en-US" sz="1400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en-US" sz="1400" dirty="0" err="1" smtClean="0"/>
              <a:t>Analisi</a:t>
            </a:r>
            <a:r>
              <a:rPr lang="en-US" sz="1400" dirty="0" smtClean="0"/>
              <a:t> </a:t>
            </a:r>
            <a:r>
              <a:rPr lang="en-US" sz="1400" dirty="0" err="1" smtClean="0"/>
              <a:t>flussi</a:t>
            </a:r>
            <a:r>
              <a:rPr lang="en-US" sz="1400" dirty="0" smtClean="0"/>
              <a:t> di </a:t>
            </a:r>
            <a:r>
              <a:rPr lang="en-US" sz="1400" dirty="0" err="1" smtClean="0"/>
              <a:t>cassa</a:t>
            </a:r>
            <a:r>
              <a:rPr lang="en-US" sz="1400" dirty="0" smtClean="0"/>
              <a:t>, payback, ROI, </a:t>
            </a:r>
            <a:r>
              <a:rPr lang="en-US" sz="1400" dirty="0" err="1" smtClean="0"/>
              <a:t>ecc</a:t>
            </a:r>
            <a:r>
              <a:rPr lang="en-US" sz="1400" dirty="0" smtClean="0"/>
              <a:t>…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755576" y="5445224"/>
            <a:ext cx="2868157" cy="10464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Partners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 err="1" smtClean="0"/>
              <a:t>Politecnico</a:t>
            </a:r>
            <a:r>
              <a:rPr lang="en-US" sz="1200" dirty="0" smtClean="0"/>
              <a:t> di Torino (Energy Center)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 err="1" smtClean="0"/>
              <a:t>Politecnico</a:t>
            </a:r>
            <a:r>
              <a:rPr lang="en-US" sz="1200" dirty="0" smtClean="0"/>
              <a:t> di Milano (Energy Strategies)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 smtClean="0"/>
              <a:t>LUISS (</a:t>
            </a:r>
            <a:r>
              <a:rPr lang="en-US" sz="1200" dirty="0" err="1" smtClean="0"/>
              <a:t>LabGov</a:t>
            </a:r>
            <a:r>
              <a:rPr lang="en-US" sz="1200" dirty="0" smtClean="0"/>
              <a:t>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 smtClean="0"/>
              <a:t>JRC (</a:t>
            </a:r>
            <a:r>
              <a:rPr lang="en-US" sz="1200" dirty="0" err="1" smtClean="0"/>
              <a:t>PVGis</a:t>
            </a:r>
            <a:r>
              <a:rPr lang="en-US" sz="1200" dirty="0" smtClean="0"/>
              <a:t>)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689984"/>
            <a:ext cx="3809695" cy="297937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CasellaDiTesto 5"/>
          <p:cNvSpPr txBox="1"/>
          <p:nvPr/>
        </p:nvSpPr>
        <p:spPr>
          <a:xfrm>
            <a:off x="477029" y="4419799"/>
            <a:ext cx="4523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https://recon.smartenergycommunity.enea.it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6932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4291</TotalTime>
  <Words>1075</Words>
  <Application>Microsoft Office PowerPoint</Application>
  <PresentationFormat>Presentazione su schermo (4:3)</PresentationFormat>
  <Paragraphs>225</Paragraphs>
  <Slides>20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20</vt:i4>
      </vt:variant>
    </vt:vector>
  </HeadingPairs>
  <TitlesOfParts>
    <vt:vector size="30" baseType="lpstr">
      <vt:lpstr>Arial</vt:lpstr>
      <vt:lpstr>Arial Black</vt:lpstr>
      <vt:lpstr>Calibri</vt:lpstr>
      <vt:lpstr>Courier New</vt:lpstr>
      <vt:lpstr>Futura Medium</vt:lpstr>
      <vt:lpstr>Poppins</vt:lpstr>
      <vt:lpstr>Times New Roman</vt:lpstr>
      <vt:lpstr>Wingdings</vt:lpstr>
      <vt:lpstr>Tema di Office</vt:lpstr>
      <vt:lpstr>Pixel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Recon simulatore di comunità energetiche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Mauro</dc:creator>
  <cp:lastModifiedBy>Mauro Annunziato</cp:lastModifiedBy>
  <cp:revision>381</cp:revision>
  <dcterms:created xsi:type="dcterms:W3CDTF">2013-04-11T16:57:35Z</dcterms:created>
  <dcterms:modified xsi:type="dcterms:W3CDTF">2021-05-14T11:22:47Z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3979566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